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18288000" cy="10287000"/>
  <p:notesSz cx="18288000" cy="10287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874" y="4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ano Cesaretti" userId="ce2694ad113e62fc" providerId="LiveId" clId="{10F5E198-C422-4CB0-B9E3-61595B5C0FBC}"/>
    <pc:docChg chg="modSld">
      <pc:chgData name="Emiliano Cesaretti" userId="ce2694ad113e62fc" providerId="LiveId" clId="{10F5E198-C422-4CB0-B9E3-61595B5C0FBC}" dt="2024-03-25T11:54:57.305" v="1" actId="1035"/>
      <pc:docMkLst>
        <pc:docMk/>
      </pc:docMkLst>
      <pc:sldChg chg="modSp mod">
        <pc:chgData name="Emiliano Cesaretti" userId="ce2694ad113e62fc" providerId="LiveId" clId="{10F5E198-C422-4CB0-B9E3-61595B5C0FBC}" dt="2024-03-25T11:54:57.305" v="1" actId="1035"/>
        <pc:sldMkLst>
          <pc:docMk/>
          <pc:sldMk cId="0" sldId="256"/>
        </pc:sldMkLst>
        <pc:picChg chg="mod">
          <ac:chgData name="Emiliano Cesaretti" userId="ce2694ad113e62fc" providerId="LiveId" clId="{10F5E198-C422-4CB0-B9E3-61595B5C0FBC}" dt="2024-03-25T11:54:57.305" v="1" actId="1035"/>
          <ac:picMkLst>
            <pc:docMk/>
            <pc:sldMk cId="0" sldId="256"/>
            <ac:picMk id="3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9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9" y="0"/>
                </a:lnTo>
                <a:lnTo>
                  <a:pt x="18287999" y="10286999"/>
                </a:lnTo>
                <a:close/>
              </a:path>
            </a:pathLst>
          </a:custGeom>
          <a:solidFill>
            <a:srgbClr val="165A2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028700" y="1642298"/>
            <a:ext cx="16230600" cy="7616190"/>
          </a:xfrm>
          <a:custGeom>
            <a:avLst/>
            <a:gdLst/>
            <a:ahLst/>
            <a:cxnLst/>
            <a:rect l="l" t="t" r="r" b="b"/>
            <a:pathLst>
              <a:path w="16230600" h="7616190">
                <a:moveTo>
                  <a:pt x="16230599" y="7616001"/>
                </a:moveTo>
                <a:lnTo>
                  <a:pt x="0" y="7616001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7616001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985219" y="401324"/>
            <a:ext cx="6317561" cy="55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rgbClr val="165A2B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rgbClr val="165A2B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rgbClr val="165A2B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9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9" y="0"/>
                </a:lnTo>
                <a:lnTo>
                  <a:pt x="18287999" y="10286999"/>
                </a:lnTo>
                <a:close/>
              </a:path>
            </a:pathLst>
          </a:custGeom>
          <a:solidFill>
            <a:srgbClr val="165A2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54368" y="2031053"/>
            <a:ext cx="11779262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rgbClr val="165A2B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04033" y="386630"/>
            <a:ext cx="6913245" cy="12490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000" b="1" spc="-655" dirty="0">
                <a:solidFill>
                  <a:srgbClr val="F6ABD1"/>
                </a:solidFill>
                <a:latin typeface="Verdana"/>
                <a:cs typeface="Verdana"/>
              </a:rPr>
              <a:t>TI-CICLO-VIA</a:t>
            </a:r>
            <a:endParaRPr sz="8000">
              <a:latin typeface="Verdana"/>
              <a:cs typeface="Verdan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700" y="2324100"/>
            <a:ext cx="9600469" cy="720843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2818088" y="1538025"/>
            <a:ext cx="3930015" cy="81349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20900"/>
              </a:lnSpc>
              <a:spcBef>
                <a:spcPts val="95"/>
              </a:spcBef>
            </a:pPr>
            <a:r>
              <a:rPr sz="4400" b="1" spc="-560" dirty="0">
                <a:solidFill>
                  <a:srgbClr val="FFFFFF"/>
                </a:solidFill>
                <a:latin typeface="Verdana"/>
                <a:cs typeface="Verdana"/>
              </a:rPr>
              <a:t>Il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17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400" b="1" spc="-16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400" b="1" spc="-80" dirty="0">
                <a:solidFill>
                  <a:srgbClr val="FFFFFF"/>
                </a:solidFill>
                <a:latin typeface="Verdana"/>
                <a:cs typeface="Verdana"/>
              </a:rPr>
              <a:t>oge</a:t>
            </a:r>
            <a:r>
              <a:rPr sz="4400" b="1" spc="-1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400" b="1" spc="-15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400" b="1" spc="-80" dirty="0">
                <a:solidFill>
                  <a:srgbClr val="FFFFFF"/>
                </a:solidFill>
                <a:latin typeface="Verdana"/>
                <a:cs typeface="Verdana"/>
              </a:rPr>
              <a:t>o  </a:t>
            </a:r>
            <a:r>
              <a:rPr sz="4400" b="1" spc="-275" dirty="0">
                <a:solidFill>
                  <a:srgbClr val="FFFFFF"/>
                </a:solidFill>
                <a:latin typeface="Verdana"/>
                <a:cs typeface="Verdana"/>
              </a:rPr>
              <a:t>“</a:t>
            </a:r>
            <a:r>
              <a:rPr sz="4400" b="1" spc="-285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400" b="1" spc="-25" dirty="0">
                <a:solidFill>
                  <a:srgbClr val="FFFFFF"/>
                </a:solidFill>
                <a:latin typeface="Verdana"/>
                <a:cs typeface="Verdana"/>
              </a:rPr>
              <a:t>Ci</a:t>
            </a:r>
            <a:r>
              <a:rPr sz="4400" b="1" spc="-5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400" b="1" spc="-9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400" b="1" spc="-155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400" b="1" spc="-525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400" b="1" spc="-7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4400" b="1" spc="-1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400" b="1" spc="-26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4400" b="1" spc="-275" dirty="0">
                <a:solidFill>
                  <a:srgbClr val="FFFFFF"/>
                </a:solidFill>
                <a:latin typeface="Verdana"/>
                <a:cs typeface="Verdana"/>
              </a:rPr>
              <a:t>”  </a:t>
            </a:r>
            <a:r>
              <a:rPr sz="4400" b="1" spc="-130" dirty="0">
                <a:solidFill>
                  <a:srgbClr val="FFFFFF"/>
                </a:solidFill>
                <a:latin typeface="Verdana"/>
                <a:cs typeface="Verdana"/>
              </a:rPr>
              <a:t>nas</a:t>
            </a:r>
            <a:r>
              <a:rPr sz="4400" b="1" spc="-14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400" b="1" spc="-125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114" dirty="0">
                <a:solidFill>
                  <a:srgbClr val="FFFFFF"/>
                </a:solidFill>
                <a:latin typeface="Verdana"/>
                <a:cs typeface="Verdana"/>
              </a:rPr>
              <a:t>per  </a:t>
            </a:r>
            <a:r>
              <a:rPr sz="4400" b="1" spc="-125" dirty="0">
                <a:solidFill>
                  <a:srgbClr val="FFFFFF"/>
                </a:solidFill>
                <a:latin typeface="Verdana"/>
                <a:cs typeface="Verdana"/>
              </a:rPr>
              <a:t>diminui</a:t>
            </a:r>
            <a:r>
              <a:rPr sz="4400" b="1" spc="-14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400" b="1" spc="-125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125" dirty="0">
                <a:solidFill>
                  <a:srgbClr val="FFFFFF"/>
                </a:solidFill>
                <a:latin typeface="Verdana"/>
                <a:cs typeface="Verdana"/>
              </a:rPr>
              <a:t>le  </a:t>
            </a:r>
            <a:r>
              <a:rPr sz="4400" b="1" spc="-150" dirty="0">
                <a:solidFill>
                  <a:srgbClr val="FFFFFF"/>
                </a:solidFill>
                <a:latin typeface="Verdana"/>
                <a:cs typeface="Verdana"/>
              </a:rPr>
              <a:t>emissioni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75" dirty="0">
                <a:solidFill>
                  <a:srgbClr val="FFFFFF"/>
                </a:solidFill>
                <a:latin typeface="Verdana"/>
                <a:cs typeface="Verdana"/>
              </a:rPr>
              <a:t>di  </a:t>
            </a:r>
            <a:r>
              <a:rPr sz="4400" b="1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400" b="1" spc="-45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400" b="1" spc="-515" dirty="0">
                <a:solidFill>
                  <a:srgbClr val="FFFFFF"/>
                </a:solidFill>
                <a:latin typeface="Verdana"/>
                <a:cs typeface="Verdana"/>
              </a:rPr>
              <a:t>2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125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4400">
              <a:latin typeface="Verdana"/>
              <a:cs typeface="Verdana"/>
            </a:endParaRPr>
          </a:p>
          <a:p>
            <a:pPr marL="100330" marR="92075" indent="-2540" algn="ctr">
              <a:lnSpc>
                <a:spcPct val="120900"/>
              </a:lnSpc>
            </a:pPr>
            <a:r>
              <a:rPr sz="4400" b="1" spc="-140" dirty="0">
                <a:solidFill>
                  <a:srgbClr val="FFFFFF"/>
                </a:solidFill>
                <a:latin typeface="Verdana"/>
                <a:cs typeface="Verdana"/>
              </a:rPr>
              <a:t>per </a:t>
            </a:r>
            <a:r>
              <a:rPr sz="4400" b="1" spc="-1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8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400" b="1" spc="-1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400" b="1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400" b="1" spc="-12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400" b="1" spc="-45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400" b="1" spc="-19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4400" b="1" spc="-125" dirty="0">
                <a:solidFill>
                  <a:srgbClr val="FFFFFF"/>
                </a:solidFill>
                <a:latin typeface="Verdana"/>
                <a:cs typeface="Verdana"/>
              </a:rPr>
              <a:t>ggia</a:t>
            </a:r>
            <a:r>
              <a:rPr sz="4400" b="1" spc="-14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400" b="1" spc="-85" dirty="0">
                <a:solidFill>
                  <a:srgbClr val="FFFFFF"/>
                </a:solidFill>
                <a:latin typeface="Verdana"/>
                <a:cs typeface="Verdana"/>
              </a:rPr>
              <a:t>e  </a:t>
            </a:r>
            <a:r>
              <a:rPr sz="4400" b="1" spc="-8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4400" b="1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400" b="1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400" b="1" spc="-45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400" b="1" spc="-185" dirty="0">
                <a:solidFill>
                  <a:srgbClr val="FFFFFF"/>
                </a:solidFill>
                <a:latin typeface="Verdana"/>
                <a:cs typeface="Verdana"/>
              </a:rPr>
              <a:t>aspo</a:t>
            </a:r>
            <a:r>
              <a:rPr sz="4400" b="1" spc="-7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400" b="1" spc="-15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400" b="1" spc="-80" dirty="0">
                <a:solidFill>
                  <a:srgbClr val="FFFFFF"/>
                </a:solidFill>
                <a:latin typeface="Verdana"/>
                <a:cs typeface="Verdana"/>
              </a:rPr>
              <a:t>o  </a:t>
            </a:r>
            <a:r>
              <a:rPr sz="4400" b="1" spc="-175" dirty="0">
                <a:solidFill>
                  <a:srgbClr val="FFFFFF"/>
                </a:solidFill>
                <a:latin typeface="Verdana"/>
                <a:cs typeface="Verdana"/>
              </a:rPr>
              <a:t>sostenibile.</a:t>
            </a:r>
            <a:endParaRPr sz="44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69021" y="510326"/>
            <a:ext cx="9742805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b="1" spc="-260" dirty="0">
                <a:solidFill>
                  <a:srgbClr val="FFFFFF"/>
                </a:solidFill>
                <a:latin typeface="Verdana"/>
                <a:cs typeface="Verdana"/>
              </a:rPr>
              <a:t>INFORMAZIONI</a:t>
            </a:r>
            <a:r>
              <a:rPr sz="3700" b="1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700" b="1" spc="-195" dirty="0">
                <a:solidFill>
                  <a:srgbClr val="FFFFFF"/>
                </a:solidFill>
                <a:latin typeface="Verdana"/>
                <a:cs typeface="Verdana"/>
              </a:rPr>
              <a:t>GENERALI</a:t>
            </a:r>
            <a:r>
              <a:rPr sz="3700" b="1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700" b="1" spc="-130" dirty="0">
                <a:solidFill>
                  <a:srgbClr val="FFFFFF"/>
                </a:solidFill>
                <a:latin typeface="Verdana"/>
                <a:cs typeface="Verdana"/>
              </a:rPr>
              <a:t>SULLA</a:t>
            </a:r>
            <a:r>
              <a:rPr sz="3700" b="1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700" b="1" spc="-315" dirty="0">
                <a:solidFill>
                  <a:srgbClr val="FFFFFF"/>
                </a:solidFill>
                <a:latin typeface="Verdana"/>
                <a:cs typeface="Verdana"/>
              </a:rPr>
              <a:t>PISTA</a:t>
            </a:r>
            <a:endParaRPr sz="3700">
              <a:latin typeface="Verdana"/>
              <a:cs typeface="Verdana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816628" y="1980176"/>
            <a:ext cx="7442834" cy="7278370"/>
            <a:chOff x="9816628" y="1980176"/>
            <a:chExt cx="7442834" cy="7278370"/>
          </a:xfrm>
        </p:grpSpPr>
        <p:sp>
          <p:nvSpPr>
            <p:cNvPr id="4" name="object 4"/>
            <p:cNvSpPr/>
            <p:nvPr/>
          </p:nvSpPr>
          <p:spPr>
            <a:xfrm>
              <a:off x="9816628" y="1980176"/>
              <a:ext cx="7442834" cy="7278370"/>
            </a:xfrm>
            <a:custGeom>
              <a:avLst/>
              <a:gdLst/>
              <a:ahLst/>
              <a:cxnLst/>
              <a:rect l="l" t="t" r="r" b="b"/>
              <a:pathLst>
                <a:path w="7442834" h="7278370">
                  <a:moveTo>
                    <a:pt x="7442670" y="7278123"/>
                  </a:moveTo>
                  <a:lnTo>
                    <a:pt x="0" y="7278123"/>
                  </a:lnTo>
                  <a:lnTo>
                    <a:pt x="0" y="0"/>
                  </a:lnTo>
                  <a:lnTo>
                    <a:pt x="7442670" y="0"/>
                  </a:lnTo>
                  <a:lnTo>
                    <a:pt x="7442670" y="7278123"/>
                  </a:lnTo>
                  <a:close/>
                </a:path>
              </a:pathLst>
            </a:custGeom>
            <a:solidFill>
              <a:srgbClr val="EED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59181" y="3558301"/>
              <a:ext cx="4957566" cy="5650351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1283582" y="1980176"/>
            <a:ext cx="7442834" cy="7278370"/>
            <a:chOff x="1283582" y="1980176"/>
            <a:chExt cx="7442834" cy="7278370"/>
          </a:xfrm>
        </p:grpSpPr>
        <p:sp>
          <p:nvSpPr>
            <p:cNvPr id="7" name="object 7"/>
            <p:cNvSpPr/>
            <p:nvPr/>
          </p:nvSpPr>
          <p:spPr>
            <a:xfrm>
              <a:off x="1283582" y="1980176"/>
              <a:ext cx="7442834" cy="7278370"/>
            </a:xfrm>
            <a:custGeom>
              <a:avLst/>
              <a:gdLst/>
              <a:ahLst/>
              <a:cxnLst/>
              <a:rect l="l" t="t" r="r" b="b"/>
              <a:pathLst>
                <a:path w="7442834" h="7278370">
                  <a:moveTo>
                    <a:pt x="7442670" y="7278123"/>
                  </a:moveTo>
                  <a:lnTo>
                    <a:pt x="0" y="7278123"/>
                  </a:lnTo>
                  <a:lnTo>
                    <a:pt x="0" y="0"/>
                  </a:lnTo>
                  <a:lnTo>
                    <a:pt x="7442670" y="0"/>
                  </a:lnTo>
                  <a:lnTo>
                    <a:pt x="7442670" y="7278123"/>
                  </a:lnTo>
                  <a:close/>
                </a:path>
              </a:pathLst>
            </a:custGeom>
            <a:solidFill>
              <a:srgbClr val="EED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9743" y="3558301"/>
              <a:ext cx="5650350" cy="565035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640199" y="5319425"/>
              <a:ext cx="2805430" cy="2038985"/>
            </a:xfrm>
            <a:custGeom>
              <a:avLst/>
              <a:gdLst/>
              <a:ahLst/>
              <a:cxnLst/>
              <a:rect l="l" t="t" r="r" b="b"/>
              <a:pathLst>
                <a:path w="2805429" h="2038984">
                  <a:moveTo>
                    <a:pt x="1402649" y="2038499"/>
                  </a:moveTo>
                  <a:lnTo>
                    <a:pt x="1347572" y="2037728"/>
                  </a:lnTo>
                  <a:lnTo>
                    <a:pt x="1293033" y="2035433"/>
                  </a:lnTo>
                  <a:lnTo>
                    <a:pt x="1239071" y="2031642"/>
                  </a:lnTo>
                  <a:lnTo>
                    <a:pt x="1185724" y="2026384"/>
                  </a:lnTo>
                  <a:lnTo>
                    <a:pt x="1133033" y="2019688"/>
                  </a:lnTo>
                  <a:lnTo>
                    <a:pt x="1081035" y="2011580"/>
                  </a:lnTo>
                  <a:lnTo>
                    <a:pt x="1029770" y="2002091"/>
                  </a:lnTo>
                  <a:lnTo>
                    <a:pt x="979276" y="1991248"/>
                  </a:lnTo>
                  <a:lnTo>
                    <a:pt x="929594" y="1979079"/>
                  </a:lnTo>
                  <a:lnTo>
                    <a:pt x="880761" y="1965612"/>
                  </a:lnTo>
                  <a:lnTo>
                    <a:pt x="832816" y="1950877"/>
                  </a:lnTo>
                  <a:lnTo>
                    <a:pt x="785800" y="1934902"/>
                  </a:lnTo>
                  <a:lnTo>
                    <a:pt x="739750" y="1917714"/>
                  </a:lnTo>
                  <a:lnTo>
                    <a:pt x="694705" y="1899342"/>
                  </a:lnTo>
                  <a:lnTo>
                    <a:pt x="650705" y="1879815"/>
                  </a:lnTo>
                  <a:lnTo>
                    <a:pt x="607789" y="1859160"/>
                  </a:lnTo>
                  <a:lnTo>
                    <a:pt x="565996" y="1837406"/>
                  </a:lnTo>
                  <a:lnTo>
                    <a:pt x="525364" y="1814582"/>
                  </a:lnTo>
                  <a:lnTo>
                    <a:pt x="485932" y="1790715"/>
                  </a:lnTo>
                  <a:lnTo>
                    <a:pt x="447740" y="1765834"/>
                  </a:lnTo>
                  <a:lnTo>
                    <a:pt x="410826" y="1739968"/>
                  </a:lnTo>
                  <a:lnTo>
                    <a:pt x="375230" y="1713145"/>
                  </a:lnTo>
                  <a:lnTo>
                    <a:pt x="340990" y="1685392"/>
                  </a:lnTo>
                  <a:lnTo>
                    <a:pt x="308146" y="1656738"/>
                  </a:lnTo>
                  <a:lnTo>
                    <a:pt x="276736" y="1627213"/>
                  </a:lnTo>
                  <a:lnTo>
                    <a:pt x="246800" y="1596843"/>
                  </a:lnTo>
                  <a:lnTo>
                    <a:pt x="218375" y="1565657"/>
                  </a:lnTo>
                  <a:lnTo>
                    <a:pt x="191502" y="1533685"/>
                  </a:lnTo>
                  <a:lnTo>
                    <a:pt x="166220" y="1500953"/>
                  </a:lnTo>
                  <a:lnTo>
                    <a:pt x="142566" y="1467490"/>
                  </a:lnTo>
                  <a:lnTo>
                    <a:pt x="120581" y="1433325"/>
                  </a:lnTo>
                  <a:lnTo>
                    <a:pt x="100304" y="1398486"/>
                  </a:lnTo>
                  <a:lnTo>
                    <a:pt x="81772" y="1363001"/>
                  </a:lnTo>
                  <a:lnTo>
                    <a:pt x="65026" y="1326898"/>
                  </a:lnTo>
                  <a:lnTo>
                    <a:pt x="50104" y="1290207"/>
                  </a:lnTo>
                  <a:lnTo>
                    <a:pt x="37044" y="1252954"/>
                  </a:lnTo>
                  <a:lnTo>
                    <a:pt x="25888" y="1215169"/>
                  </a:lnTo>
                  <a:lnTo>
                    <a:pt x="16672" y="1176880"/>
                  </a:lnTo>
                  <a:lnTo>
                    <a:pt x="9436" y="1138116"/>
                  </a:lnTo>
                  <a:lnTo>
                    <a:pt x="4220" y="1098903"/>
                  </a:lnTo>
                  <a:lnTo>
                    <a:pt x="1061" y="1059272"/>
                  </a:lnTo>
                  <a:lnTo>
                    <a:pt x="0" y="1019249"/>
                  </a:lnTo>
                  <a:lnTo>
                    <a:pt x="1061" y="979227"/>
                  </a:lnTo>
                  <a:lnTo>
                    <a:pt x="4220" y="939596"/>
                  </a:lnTo>
                  <a:lnTo>
                    <a:pt x="9436" y="900383"/>
                  </a:lnTo>
                  <a:lnTo>
                    <a:pt x="16672" y="861619"/>
                  </a:lnTo>
                  <a:lnTo>
                    <a:pt x="25888" y="823330"/>
                  </a:lnTo>
                  <a:lnTo>
                    <a:pt x="37044" y="785545"/>
                  </a:lnTo>
                  <a:lnTo>
                    <a:pt x="50104" y="748292"/>
                  </a:lnTo>
                  <a:lnTo>
                    <a:pt x="65026" y="711601"/>
                  </a:lnTo>
                  <a:lnTo>
                    <a:pt x="81772" y="675498"/>
                  </a:lnTo>
                  <a:lnTo>
                    <a:pt x="100304" y="640013"/>
                  </a:lnTo>
                  <a:lnTo>
                    <a:pt x="120581" y="605174"/>
                  </a:lnTo>
                  <a:lnTo>
                    <a:pt x="142566" y="571009"/>
                  </a:lnTo>
                  <a:lnTo>
                    <a:pt x="166220" y="537546"/>
                  </a:lnTo>
                  <a:lnTo>
                    <a:pt x="191502" y="504814"/>
                  </a:lnTo>
                  <a:lnTo>
                    <a:pt x="218375" y="472841"/>
                  </a:lnTo>
                  <a:lnTo>
                    <a:pt x="246800" y="441656"/>
                  </a:lnTo>
                  <a:lnTo>
                    <a:pt x="276736" y="411286"/>
                  </a:lnTo>
                  <a:lnTo>
                    <a:pt x="308146" y="381761"/>
                  </a:lnTo>
                  <a:lnTo>
                    <a:pt x="340990" y="353107"/>
                  </a:lnTo>
                  <a:lnTo>
                    <a:pt x="375230" y="325354"/>
                  </a:lnTo>
                  <a:lnTo>
                    <a:pt x="410826" y="298531"/>
                  </a:lnTo>
                  <a:lnTo>
                    <a:pt x="447740" y="272664"/>
                  </a:lnTo>
                  <a:lnTo>
                    <a:pt x="485932" y="247784"/>
                  </a:lnTo>
                  <a:lnTo>
                    <a:pt x="525364" y="223917"/>
                  </a:lnTo>
                  <a:lnTo>
                    <a:pt x="565996" y="201093"/>
                  </a:lnTo>
                  <a:lnTo>
                    <a:pt x="607789" y="179339"/>
                  </a:lnTo>
                  <a:lnTo>
                    <a:pt x="650705" y="158684"/>
                  </a:lnTo>
                  <a:lnTo>
                    <a:pt x="694705" y="139157"/>
                  </a:lnTo>
                  <a:lnTo>
                    <a:pt x="739750" y="120785"/>
                  </a:lnTo>
                  <a:lnTo>
                    <a:pt x="785800" y="103597"/>
                  </a:lnTo>
                  <a:lnTo>
                    <a:pt x="832816" y="87622"/>
                  </a:lnTo>
                  <a:lnTo>
                    <a:pt x="880761" y="72886"/>
                  </a:lnTo>
                  <a:lnTo>
                    <a:pt x="929594" y="59420"/>
                  </a:lnTo>
                  <a:lnTo>
                    <a:pt x="979276" y="47251"/>
                  </a:lnTo>
                  <a:lnTo>
                    <a:pt x="1029770" y="36408"/>
                  </a:lnTo>
                  <a:lnTo>
                    <a:pt x="1081035" y="26919"/>
                  </a:lnTo>
                  <a:lnTo>
                    <a:pt x="1133033" y="18811"/>
                  </a:lnTo>
                  <a:lnTo>
                    <a:pt x="1185724" y="12115"/>
                  </a:lnTo>
                  <a:lnTo>
                    <a:pt x="1239071" y="6857"/>
                  </a:lnTo>
                  <a:lnTo>
                    <a:pt x="1293033" y="3066"/>
                  </a:lnTo>
                  <a:lnTo>
                    <a:pt x="1347572" y="771"/>
                  </a:lnTo>
                  <a:lnTo>
                    <a:pt x="1402649" y="0"/>
                  </a:lnTo>
                  <a:lnTo>
                    <a:pt x="1457727" y="771"/>
                  </a:lnTo>
                  <a:lnTo>
                    <a:pt x="1512266" y="3066"/>
                  </a:lnTo>
                  <a:lnTo>
                    <a:pt x="1566228" y="6857"/>
                  </a:lnTo>
                  <a:lnTo>
                    <a:pt x="1619575" y="12115"/>
                  </a:lnTo>
                  <a:lnTo>
                    <a:pt x="1672266" y="18811"/>
                  </a:lnTo>
                  <a:lnTo>
                    <a:pt x="1724264" y="26919"/>
                  </a:lnTo>
                  <a:lnTo>
                    <a:pt x="1775529" y="36408"/>
                  </a:lnTo>
                  <a:lnTo>
                    <a:pt x="1826023" y="47251"/>
                  </a:lnTo>
                  <a:lnTo>
                    <a:pt x="1875705" y="59420"/>
                  </a:lnTo>
                  <a:lnTo>
                    <a:pt x="1924538" y="72886"/>
                  </a:lnTo>
                  <a:lnTo>
                    <a:pt x="1972483" y="87622"/>
                  </a:lnTo>
                  <a:lnTo>
                    <a:pt x="2019499" y="103597"/>
                  </a:lnTo>
                  <a:lnTo>
                    <a:pt x="2065549" y="120785"/>
                  </a:lnTo>
                  <a:lnTo>
                    <a:pt x="2110594" y="139157"/>
                  </a:lnTo>
                  <a:lnTo>
                    <a:pt x="2154593" y="158684"/>
                  </a:lnTo>
                  <a:lnTo>
                    <a:pt x="2197510" y="179339"/>
                  </a:lnTo>
                  <a:lnTo>
                    <a:pt x="2239303" y="201093"/>
                  </a:lnTo>
                  <a:lnTo>
                    <a:pt x="2279935" y="223917"/>
                  </a:lnTo>
                  <a:lnTo>
                    <a:pt x="2319367" y="247784"/>
                  </a:lnTo>
                  <a:lnTo>
                    <a:pt x="2357559" y="272664"/>
                  </a:lnTo>
                  <a:lnTo>
                    <a:pt x="2394473" y="298531"/>
                  </a:lnTo>
                  <a:lnTo>
                    <a:pt x="2430069" y="325354"/>
                  </a:lnTo>
                  <a:lnTo>
                    <a:pt x="2464309" y="353107"/>
                  </a:lnTo>
                  <a:lnTo>
                    <a:pt x="2497153" y="381761"/>
                  </a:lnTo>
                  <a:lnTo>
                    <a:pt x="2528563" y="411286"/>
                  </a:lnTo>
                  <a:lnTo>
                    <a:pt x="2558499" y="441656"/>
                  </a:lnTo>
                  <a:lnTo>
                    <a:pt x="2586924" y="472841"/>
                  </a:lnTo>
                  <a:lnTo>
                    <a:pt x="2613797" y="504814"/>
                  </a:lnTo>
                  <a:lnTo>
                    <a:pt x="2639079" y="537546"/>
                  </a:lnTo>
                  <a:lnTo>
                    <a:pt x="2662732" y="571009"/>
                  </a:lnTo>
                  <a:lnTo>
                    <a:pt x="2684718" y="605174"/>
                  </a:lnTo>
                  <a:lnTo>
                    <a:pt x="2704995" y="640013"/>
                  </a:lnTo>
                  <a:lnTo>
                    <a:pt x="2723527" y="675498"/>
                  </a:lnTo>
                  <a:lnTo>
                    <a:pt x="2740273" y="711601"/>
                  </a:lnTo>
                  <a:lnTo>
                    <a:pt x="2755195" y="748292"/>
                  </a:lnTo>
                  <a:lnTo>
                    <a:pt x="2768254" y="785545"/>
                  </a:lnTo>
                  <a:lnTo>
                    <a:pt x="2779411" y="823330"/>
                  </a:lnTo>
                  <a:lnTo>
                    <a:pt x="2788627" y="861619"/>
                  </a:lnTo>
                  <a:lnTo>
                    <a:pt x="2795863" y="900383"/>
                  </a:lnTo>
                  <a:lnTo>
                    <a:pt x="2801079" y="939596"/>
                  </a:lnTo>
                  <a:lnTo>
                    <a:pt x="2804238" y="979227"/>
                  </a:lnTo>
                  <a:lnTo>
                    <a:pt x="2805299" y="1019249"/>
                  </a:lnTo>
                  <a:lnTo>
                    <a:pt x="2804238" y="1059272"/>
                  </a:lnTo>
                  <a:lnTo>
                    <a:pt x="2801079" y="1098903"/>
                  </a:lnTo>
                  <a:lnTo>
                    <a:pt x="2795863" y="1138116"/>
                  </a:lnTo>
                  <a:lnTo>
                    <a:pt x="2788627" y="1176880"/>
                  </a:lnTo>
                  <a:lnTo>
                    <a:pt x="2779411" y="1215169"/>
                  </a:lnTo>
                  <a:lnTo>
                    <a:pt x="2768254" y="1252954"/>
                  </a:lnTo>
                  <a:lnTo>
                    <a:pt x="2755195" y="1290207"/>
                  </a:lnTo>
                  <a:lnTo>
                    <a:pt x="2740273" y="1326898"/>
                  </a:lnTo>
                  <a:lnTo>
                    <a:pt x="2723527" y="1363001"/>
                  </a:lnTo>
                  <a:lnTo>
                    <a:pt x="2704995" y="1398486"/>
                  </a:lnTo>
                  <a:lnTo>
                    <a:pt x="2684718" y="1433325"/>
                  </a:lnTo>
                  <a:lnTo>
                    <a:pt x="2662732" y="1467490"/>
                  </a:lnTo>
                  <a:lnTo>
                    <a:pt x="2639079" y="1500953"/>
                  </a:lnTo>
                  <a:lnTo>
                    <a:pt x="2613797" y="1533685"/>
                  </a:lnTo>
                  <a:lnTo>
                    <a:pt x="2586924" y="1565657"/>
                  </a:lnTo>
                  <a:lnTo>
                    <a:pt x="2558499" y="1596843"/>
                  </a:lnTo>
                  <a:lnTo>
                    <a:pt x="2528563" y="1627213"/>
                  </a:lnTo>
                  <a:lnTo>
                    <a:pt x="2497153" y="1656738"/>
                  </a:lnTo>
                  <a:lnTo>
                    <a:pt x="2464309" y="1685392"/>
                  </a:lnTo>
                  <a:lnTo>
                    <a:pt x="2430069" y="1713145"/>
                  </a:lnTo>
                  <a:lnTo>
                    <a:pt x="2394473" y="1739968"/>
                  </a:lnTo>
                  <a:lnTo>
                    <a:pt x="2357559" y="1765834"/>
                  </a:lnTo>
                  <a:lnTo>
                    <a:pt x="2319367" y="1790715"/>
                  </a:lnTo>
                  <a:lnTo>
                    <a:pt x="2279935" y="1814582"/>
                  </a:lnTo>
                  <a:lnTo>
                    <a:pt x="2239303" y="1837406"/>
                  </a:lnTo>
                  <a:lnTo>
                    <a:pt x="2197510" y="1859160"/>
                  </a:lnTo>
                  <a:lnTo>
                    <a:pt x="2154593" y="1879815"/>
                  </a:lnTo>
                  <a:lnTo>
                    <a:pt x="2110594" y="1899342"/>
                  </a:lnTo>
                  <a:lnTo>
                    <a:pt x="2065549" y="1917714"/>
                  </a:lnTo>
                  <a:lnTo>
                    <a:pt x="2019499" y="1934902"/>
                  </a:lnTo>
                  <a:lnTo>
                    <a:pt x="1972483" y="1950877"/>
                  </a:lnTo>
                  <a:lnTo>
                    <a:pt x="1924538" y="1965612"/>
                  </a:lnTo>
                  <a:lnTo>
                    <a:pt x="1875705" y="1979079"/>
                  </a:lnTo>
                  <a:lnTo>
                    <a:pt x="1826023" y="1991248"/>
                  </a:lnTo>
                  <a:lnTo>
                    <a:pt x="1775529" y="2002091"/>
                  </a:lnTo>
                  <a:lnTo>
                    <a:pt x="1724264" y="2011580"/>
                  </a:lnTo>
                  <a:lnTo>
                    <a:pt x="1672266" y="2019688"/>
                  </a:lnTo>
                  <a:lnTo>
                    <a:pt x="1619575" y="2026384"/>
                  </a:lnTo>
                  <a:lnTo>
                    <a:pt x="1566228" y="2031642"/>
                  </a:lnTo>
                  <a:lnTo>
                    <a:pt x="1512266" y="2035433"/>
                  </a:lnTo>
                  <a:lnTo>
                    <a:pt x="1457727" y="2037728"/>
                  </a:lnTo>
                  <a:lnTo>
                    <a:pt x="1402649" y="2038499"/>
                  </a:lnTo>
                  <a:close/>
                </a:path>
              </a:pathLst>
            </a:custGeom>
            <a:solidFill>
              <a:srgbClr val="EED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9816628" y="1980176"/>
            <a:ext cx="7442834" cy="727837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27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I</a:t>
            </a:r>
            <a:r>
              <a:rPr sz="2900" spc="-3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lavori</a:t>
            </a:r>
            <a:r>
              <a:rPr sz="2900" spc="-2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sono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stati</a:t>
            </a:r>
            <a:r>
              <a:rPr sz="2900" spc="-2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invasivi?</a:t>
            </a:r>
            <a:endParaRPr sz="29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83582" y="1980176"/>
            <a:ext cx="7442834" cy="7278370"/>
          </a:xfrm>
          <a:prstGeom prst="rect">
            <a:avLst/>
          </a:prstGeom>
        </p:spPr>
        <p:txBody>
          <a:bodyPr vert="horz" wrap="square" lIns="0" tIns="215900" rIns="0" bIns="0" rtlCol="0">
            <a:spAutoFit/>
          </a:bodyPr>
          <a:lstStyle/>
          <a:p>
            <a:pPr marL="1190625" marR="1807845">
              <a:lnSpc>
                <a:spcPct val="140000"/>
              </a:lnSpc>
              <a:spcBef>
                <a:spcPts val="1700"/>
              </a:spcBef>
            </a:pP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Quante</a:t>
            </a:r>
            <a:r>
              <a:rPr sz="2900" spc="-4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persone</a:t>
            </a:r>
            <a:r>
              <a:rPr sz="2900" spc="-3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sono</a:t>
            </a:r>
            <a:r>
              <a:rPr sz="2900" spc="-3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state </a:t>
            </a:r>
            <a:r>
              <a:rPr sz="2900" spc="-79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agevolate</a:t>
            </a:r>
            <a:r>
              <a:rPr sz="2900" spc="-1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dalla</a:t>
            </a:r>
            <a:r>
              <a:rPr sz="2900" spc="-1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pista?</a:t>
            </a:r>
            <a:endParaRPr sz="29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250">
              <a:latin typeface="Arial MT"/>
              <a:cs typeface="Arial MT"/>
            </a:endParaRPr>
          </a:p>
          <a:p>
            <a:pPr marR="1302385" algn="r">
              <a:lnSpc>
                <a:spcPct val="100000"/>
              </a:lnSpc>
            </a:pPr>
            <a:r>
              <a:rPr sz="1700" spc="-5" dirty="0">
                <a:latin typeface="Calibri"/>
                <a:cs typeface="Calibri"/>
              </a:rPr>
              <a:t>40%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sì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>
              <a:latin typeface="Calibri"/>
              <a:cs typeface="Calibri"/>
            </a:endParaRPr>
          </a:p>
          <a:p>
            <a:pPr marL="898525">
              <a:lnSpc>
                <a:spcPct val="100000"/>
              </a:lnSpc>
              <a:spcBef>
                <a:spcPts val="5"/>
              </a:spcBef>
            </a:pPr>
            <a:r>
              <a:rPr sz="1700" spc="-5" dirty="0">
                <a:latin typeface="Calibri"/>
                <a:cs typeface="Calibri"/>
              </a:rPr>
              <a:t>60%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no</a:t>
            </a:r>
            <a:endParaRPr sz="1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5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22959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32968" y="1325929"/>
            <a:ext cx="621601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latin typeface="Arial MT"/>
                <a:cs typeface="Arial MT"/>
              </a:rPr>
              <a:t>Per</a:t>
            </a:r>
            <a:r>
              <a:rPr spc="-30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cosa</a:t>
            </a:r>
            <a:r>
              <a:rPr spc="-20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viene</a:t>
            </a:r>
            <a:r>
              <a:rPr spc="-2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utilizzata</a:t>
            </a:r>
            <a:r>
              <a:rPr spc="-2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la</a:t>
            </a:r>
            <a:r>
              <a:rPr spc="-2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pista?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04072" y="1088043"/>
            <a:ext cx="12679854" cy="811091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5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22959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08592" y="1163712"/>
            <a:ext cx="5167630" cy="1433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06575" marR="5080" indent="-1794510">
              <a:lnSpc>
                <a:spcPct val="140000"/>
              </a:lnSpc>
              <a:spcBef>
                <a:spcPts val="100"/>
              </a:spcBef>
            </a:pPr>
            <a:r>
              <a:rPr spc="-10" dirty="0">
                <a:latin typeface="Arial MT"/>
                <a:cs typeface="Arial MT"/>
              </a:rPr>
              <a:t>Quanto</a:t>
            </a:r>
            <a:r>
              <a:rPr spc="-40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viene</a:t>
            </a:r>
            <a:r>
              <a:rPr spc="-3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utilizzata</a:t>
            </a:r>
            <a:r>
              <a:rPr spc="-35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oggi </a:t>
            </a:r>
            <a:r>
              <a:rPr spc="-90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la</a:t>
            </a:r>
            <a:r>
              <a:rPr spc="-15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pista?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802731" y="6653534"/>
            <a:ext cx="4099560" cy="2329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40000"/>
              </a:lnSpc>
              <a:spcBef>
                <a:spcPts val="100"/>
              </a:spcBef>
            </a:pP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Il</a:t>
            </a:r>
            <a:r>
              <a:rPr sz="2700" spc="-3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grafico</a:t>
            </a:r>
            <a:r>
              <a:rPr sz="27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a</a:t>
            </a:r>
            <a:r>
              <a:rPr sz="27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barre</a:t>
            </a:r>
            <a:r>
              <a:rPr sz="2700" spc="-2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mostra,</a:t>
            </a:r>
            <a:r>
              <a:rPr sz="27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in </a:t>
            </a:r>
            <a:r>
              <a:rPr sz="2700" spc="-73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una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scala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da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1 a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10,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quanto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viene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utilizzata la </a:t>
            </a:r>
            <a:r>
              <a:rPr sz="270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700" spc="-5" dirty="0">
                <a:solidFill>
                  <a:srgbClr val="165A2B"/>
                </a:solidFill>
                <a:latin typeface="Arial MT"/>
                <a:cs typeface="Arial MT"/>
              </a:rPr>
              <a:t>pista</a:t>
            </a:r>
            <a:endParaRPr sz="27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66827" y="900091"/>
            <a:ext cx="10095067" cy="84868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5536" y="1553125"/>
            <a:ext cx="15356923" cy="800774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4038100" y="562999"/>
            <a:ext cx="11182985" cy="754380"/>
          </a:xfrm>
          <a:custGeom>
            <a:avLst/>
            <a:gdLst/>
            <a:ahLst/>
            <a:cxnLst/>
            <a:rect l="l" t="t" r="r" b="b"/>
            <a:pathLst>
              <a:path w="11182985" h="754380">
                <a:moveTo>
                  <a:pt x="11182499" y="754199"/>
                </a:moveTo>
                <a:lnTo>
                  <a:pt x="0" y="754199"/>
                </a:lnTo>
                <a:lnTo>
                  <a:pt x="0" y="0"/>
                </a:lnTo>
                <a:lnTo>
                  <a:pt x="11182499" y="0"/>
                </a:lnTo>
                <a:lnTo>
                  <a:pt x="11182499" y="754199"/>
                </a:lnTo>
                <a:close/>
              </a:path>
            </a:pathLst>
          </a:custGeom>
          <a:solidFill>
            <a:srgbClr val="165A2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905777" y="617228"/>
            <a:ext cx="7449184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b="1" spc="-295" dirty="0">
                <a:solidFill>
                  <a:srgbClr val="FFFFFF"/>
                </a:solidFill>
                <a:latin typeface="Verdana"/>
                <a:cs typeface="Verdana"/>
              </a:rPr>
              <a:t>CHI</a:t>
            </a:r>
            <a:r>
              <a:rPr sz="3700" b="1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700" b="1" spc="-125" dirty="0">
                <a:solidFill>
                  <a:srgbClr val="FFFFFF"/>
                </a:solidFill>
                <a:latin typeface="Verdana"/>
                <a:cs typeface="Verdana"/>
              </a:rPr>
              <a:t>ABBIAMO</a:t>
            </a:r>
            <a:r>
              <a:rPr sz="3700" b="1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700" b="1" spc="-245" dirty="0">
                <a:solidFill>
                  <a:srgbClr val="FFFFFF"/>
                </a:solidFill>
                <a:latin typeface="Verdana"/>
                <a:cs typeface="Verdana"/>
              </a:rPr>
              <a:t>INTER</a:t>
            </a:r>
            <a:r>
              <a:rPr sz="3700" b="1" spc="-32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700" b="1" spc="-47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700" b="1" spc="-65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700" b="1" spc="-37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700" b="1" spc="-17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700" b="1" spc="-2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700" b="1" spc="-14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700" b="1" spc="-105" dirty="0">
                <a:solidFill>
                  <a:srgbClr val="FFFFFF"/>
                </a:solidFill>
                <a:latin typeface="Verdana"/>
                <a:cs typeface="Verdana"/>
              </a:rPr>
              <a:t>?</a:t>
            </a:r>
            <a:endParaRPr sz="37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351058"/>
            <a:ext cx="16657955" cy="7907020"/>
          </a:xfrm>
          <a:custGeom>
            <a:avLst/>
            <a:gdLst/>
            <a:ahLst/>
            <a:cxnLst/>
            <a:rect l="l" t="t" r="r" b="b"/>
            <a:pathLst>
              <a:path w="16657955" h="7907020">
                <a:moveTo>
                  <a:pt x="16657538" y="7906930"/>
                </a:moveTo>
                <a:lnTo>
                  <a:pt x="0" y="7906930"/>
                </a:lnTo>
                <a:lnTo>
                  <a:pt x="0" y="0"/>
                </a:lnTo>
                <a:lnTo>
                  <a:pt x="16657538" y="0"/>
                </a:lnTo>
                <a:lnTo>
                  <a:pt x="16657538" y="7906930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766534" y="5029236"/>
            <a:ext cx="5671820" cy="1263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5095" marR="5080" indent="-113030">
              <a:lnSpc>
                <a:spcPct val="140000"/>
              </a:lnSpc>
              <a:spcBef>
                <a:spcPts val="100"/>
              </a:spcBef>
            </a:pP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In</a:t>
            </a:r>
            <a:r>
              <a:rPr sz="2900" spc="-3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arancione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le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persone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residenti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a </a:t>
            </a:r>
            <a:r>
              <a:rPr sz="2900" spc="-79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Malnate,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in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verde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le</a:t>
            </a:r>
            <a:r>
              <a:rPr sz="2900" spc="-2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spc="-5" dirty="0">
                <a:solidFill>
                  <a:srgbClr val="165A2B"/>
                </a:solidFill>
                <a:latin typeface="Arial MT"/>
                <a:cs typeface="Arial MT"/>
              </a:rPr>
              <a:t>non</a:t>
            </a:r>
            <a:r>
              <a:rPr sz="2900" spc="-1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900" dirty="0">
                <a:solidFill>
                  <a:srgbClr val="165A2B"/>
                </a:solidFill>
                <a:latin typeface="Arial MT"/>
                <a:cs typeface="Arial MT"/>
              </a:rPr>
              <a:t>residenti</a:t>
            </a:r>
            <a:endParaRPr sz="2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0952" y="1888791"/>
            <a:ext cx="10400387" cy="3599028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459502" y="3817364"/>
            <a:ext cx="4383405" cy="18815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270" algn="ctr">
              <a:lnSpc>
                <a:spcPct val="140000"/>
              </a:lnSpc>
              <a:spcBef>
                <a:spcPts val="95"/>
              </a:spcBef>
            </a:pPr>
            <a:r>
              <a:rPr sz="2900" spc="-5" dirty="0">
                <a:latin typeface="Arial MT"/>
                <a:cs typeface="Arial MT"/>
              </a:rPr>
              <a:t>percentuale dei </a:t>
            </a:r>
            <a:r>
              <a:rPr sz="2900" dirty="0">
                <a:latin typeface="Arial MT"/>
                <a:cs typeface="Arial MT"/>
              </a:rPr>
              <a:t>residenti a </a:t>
            </a:r>
            <a:r>
              <a:rPr sz="2900" spc="-795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Malnate</a:t>
            </a:r>
            <a:r>
              <a:rPr sz="2900" spc="-40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che</a:t>
            </a:r>
            <a:r>
              <a:rPr sz="2900" spc="-35" dirty="0">
                <a:latin typeface="Arial MT"/>
                <a:cs typeface="Arial MT"/>
              </a:rPr>
              <a:t> </a:t>
            </a:r>
            <a:r>
              <a:rPr sz="2900" spc="-5" dirty="0">
                <a:latin typeface="Arial MT"/>
                <a:cs typeface="Arial MT"/>
              </a:rPr>
              <a:t>abitano</a:t>
            </a:r>
            <a:r>
              <a:rPr sz="2900" spc="-35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vicino </a:t>
            </a:r>
            <a:r>
              <a:rPr sz="2900" spc="-790" dirty="0">
                <a:latin typeface="Arial MT"/>
                <a:cs typeface="Arial MT"/>
              </a:rPr>
              <a:t> </a:t>
            </a:r>
            <a:r>
              <a:rPr sz="2900" spc="-5" dirty="0">
                <a:latin typeface="Arial MT"/>
                <a:cs typeface="Arial MT"/>
              </a:rPr>
              <a:t>alla</a:t>
            </a:r>
            <a:r>
              <a:rPr sz="2900" spc="-10" dirty="0">
                <a:latin typeface="Arial MT"/>
                <a:cs typeface="Arial MT"/>
              </a:rPr>
              <a:t> </a:t>
            </a:r>
            <a:r>
              <a:rPr sz="2900" spc="-5" dirty="0">
                <a:latin typeface="Arial MT"/>
                <a:cs typeface="Arial MT"/>
              </a:rPr>
              <a:t>pista</a:t>
            </a:r>
            <a:r>
              <a:rPr sz="2900" spc="-10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(giallo)</a:t>
            </a:r>
            <a:endParaRPr sz="29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16900" y="5663409"/>
            <a:ext cx="6142451" cy="35830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5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22959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09956" y="3606181"/>
            <a:ext cx="4378325" cy="2138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0" algn="ctr">
              <a:lnSpc>
                <a:spcPct val="140000"/>
              </a:lnSpc>
              <a:spcBef>
                <a:spcPts val="100"/>
              </a:spcBef>
            </a:pPr>
            <a:r>
              <a:rPr spc="-10" dirty="0">
                <a:latin typeface="Arial MT"/>
                <a:cs typeface="Arial MT"/>
              </a:rPr>
              <a:t>Quanto </a:t>
            </a:r>
            <a:r>
              <a:rPr dirty="0">
                <a:latin typeface="Arial MT"/>
                <a:cs typeface="Arial MT"/>
              </a:rPr>
              <a:t>è stata </a:t>
            </a:r>
            <a:r>
              <a:rPr spc="-10" dirty="0">
                <a:latin typeface="Arial MT"/>
                <a:cs typeface="Arial MT"/>
              </a:rPr>
              <a:t>trovata </a:t>
            </a:r>
            <a:r>
              <a:rPr spc="-5" dirty="0">
                <a:latin typeface="Arial MT"/>
                <a:cs typeface="Arial MT"/>
              </a:rPr>
              <a:t> buona</a:t>
            </a:r>
            <a:r>
              <a:rPr spc="-3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l’iniziativa</a:t>
            </a:r>
            <a:r>
              <a:rPr spc="-25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da</a:t>
            </a:r>
            <a:r>
              <a:rPr spc="-25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1</a:t>
            </a:r>
            <a:r>
              <a:rPr spc="-25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a </a:t>
            </a:r>
            <a:r>
              <a:rPr spc="-905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10?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63147" y="1195012"/>
            <a:ext cx="7841545" cy="78969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064" y="8229329"/>
                </a:moveTo>
                <a:lnTo>
                  <a:pt x="0" y="8229329"/>
                </a:lnTo>
                <a:lnTo>
                  <a:pt x="0" y="0"/>
                </a:lnTo>
                <a:lnTo>
                  <a:pt x="16230064" y="0"/>
                </a:lnTo>
                <a:lnTo>
                  <a:pt x="16230064" y="822932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84708" y="1355662"/>
            <a:ext cx="9702800" cy="1263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2235" marR="5080" indent="-2630170">
              <a:lnSpc>
                <a:spcPct val="140000"/>
              </a:lnSpc>
              <a:spcBef>
                <a:spcPts val="100"/>
              </a:spcBef>
            </a:pPr>
            <a:r>
              <a:rPr sz="2900" spc="-20" dirty="0">
                <a:latin typeface="Arial MT"/>
                <a:cs typeface="Arial MT"/>
              </a:rPr>
              <a:t>L’investimento </a:t>
            </a:r>
            <a:r>
              <a:rPr sz="2900" spc="-5" dirty="0">
                <a:latin typeface="Arial MT"/>
                <a:cs typeface="Arial MT"/>
              </a:rPr>
              <a:t>di </a:t>
            </a:r>
            <a:r>
              <a:rPr sz="2900" dirty="0">
                <a:latin typeface="Arial MT"/>
                <a:cs typeface="Arial MT"/>
              </a:rPr>
              <a:t>soldi </a:t>
            </a:r>
            <a:r>
              <a:rPr sz="2900" spc="-5" dirty="0">
                <a:latin typeface="Arial MT"/>
                <a:cs typeface="Arial MT"/>
              </a:rPr>
              <a:t>pubblici per la </a:t>
            </a:r>
            <a:r>
              <a:rPr sz="2900" dirty="0">
                <a:latin typeface="Arial MT"/>
                <a:cs typeface="Arial MT"/>
              </a:rPr>
              <a:t>realizzazione </a:t>
            </a:r>
            <a:r>
              <a:rPr sz="2900" spc="-5" dirty="0">
                <a:latin typeface="Arial MT"/>
                <a:cs typeface="Arial MT"/>
              </a:rPr>
              <a:t>di questi </a:t>
            </a:r>
            <a:r>
              <a:rPr sz="2900" spc="-795" dirty="0">
                <a:latin typeface="Arial MT"/>
                <a:cs typeface="Arial MT"/>
              </a:rPr>
              <a:t> </a:t>
            </a:r>
            <a:r>
              <a:rPr sz="2900" spc="-5" dirty="0">
                <a:latin typeface="Arial MT"/>
                <a:cs typeface="Arial MT"/>
              </a:rPr>
              <a:t>progetti</a:t>
            </a:r>
            <a:r>
              <a:rPr sz="2900" spc="-10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è</a:t>
            </a:r>
            <a:r>
              <a:rPr sz="2900" spc="-10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ritenuto</a:t>
            </a:r>
            <a:r>
              <a:rPr sz="2900" spc="-5" dirty="0">
                <a:latin typeface="Arial MT"/>
                <a:cs typeface="Arial MT"/>
              </a:rPr>
              <a:t> </a:t>
            </a:r>
            <a:r>
              <a:rPr sz="2900" dirty="0">
                <a:latin typeface="Arial MT"/>
                <a:cs typeface="Arial MT"/>
              </a:rPr>
              <a:t>corretto?</a:t>
            </a:r>
            <a:endParaRPr sz="29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03327" y="8157709"/>
            <a:ext cx="4279900" cy="3359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000" spc="10" dirty="0">
                <a:solidFill>
                  <a:srgbClr val="165A2B"/>
                </a:solidFill>
                <a:latin typeface="Arial MT"/>
                <a:cs typeface="Arial MT"/>
              </a:rPr>
              <a:t>l’84%</a:t>
            </a:r>
            <a:r>
              <a:rPr sz="2000" spc="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000" spc="10" dirty="0">
                <a:solidFill>
                  <a:srgbClr val="165A2B"/>
                </a:solidFill>
                <a:latin typeface="Arial MT"/>
                <a:cs typeface="Arial MT"/>
              </a:rPr>
              <a:t>delle</a:t>
            </a:r>
            <a:r>
              <a:rPr sz="2000" spc="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000" spc="10" dirty="0">
                <a:solidFill>
                  <a:srgbClr val="165A2B"/>
                </a:solidFill>
                <a:latin typeface="Arial MT"/>
                <a:cs typeface="Arial MT"/>
              </a:rPr>
              <a:t>persone</a:t>
            </a:r>
            <a:r>
              <a:rPr sz="2000" spc="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000" spc="10" dirty="0">
                <a:solidFill>
                  <a:srgbClr val="165A2B"/>
                </a:solidFill>
                <a:latin typeface="Arial MT"/>
                <a:cs typeface="Arial MT"/>
              </a:rPr>
              <a:t>lo</a:t>
            </a:r>
            <a:r>
              <a:rPr sz="2000" spc="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000" spc="10" dirty="0">
                <a:solidFill>
                  <a:srgbClr val="165A2B"/>
                </a:solidFill>
                <a:latin typeface="Arial MT"/>
                <a:cs typeface="Arial MT"/>
              </a:rPr>
              <a:t>ritiene</a:t>
            </a:r>
            <a:r>
              <a:rPr sz="2000" spc="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2000" spc="15" dirty="0">
                <a:solidFill>
                  <a:srgbClr val="165A2B"/>
                </a:solidFill>
                <a:latin typeface="Arial MT"/>
                <a:cs typeface="Arial MT"/>
              </a:rPr>
              <a:t>corretto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22958" y="2476046"/>
            <a:ext cx="10042085" cy="5857882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015757" y="4658583"/>
            <a:ext cx="87503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84%</a:t>
            </a:r>
            <a:endParaRPr sz="34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85219" y="401324"/>
            <a:ext cx="583184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1" spc="-315" dirty="0">
                <a:solidFill>
                  <a:srgbClr val="FFFFFF"/>
                </a:solidFill>
                <a:latin typeface="Verdana"/>
                <a:cs typeface="Verdana"/>
              </a:rPr>
              <a:t>SI</a:t>
            </a:r>
            <a:r>
              <a:rPr sz="3500" b="1" spc="-37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500" b="1" spc="-80" dirty="0">
                <a:solidFill>
                  <a:srgbClr val="FFFFFF"/>
                </a:solidFill>
                <a:latin typeface="Verdana"/>
                <a:cs typeface="Verdana"/>
              </a:rPr>
              <a:t>UREZZA</a:t>
            </a:r>
            <a:r>
              <a:rPr sz="3500" b="1" spc="-2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500" b="1" spc="-75" dirty="0">
                <a:solidFill>
                  <a:srgbClr val="FFFFFF"/>
                </a:solidFill>
                <a:latin typeface="Verdana"/>
                <a:cs typeface="Verdana"/>
              </a:rPr>
              <a:t>DEL</a:t>
            </a:r>
            <a:r>
              <a:rPr sz="3500" b="1" spc="-6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500" b="1" spc="-4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500" b="1" spc="-2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500" b="1" spc="-4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500" b="1" spc="-4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500" b="1" spc="-61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500" b="1" spc="-35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500" b="1" spc="-4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endParaRPr sz="35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10976" y="2255261"/>
            <a:ext cx="4285615" cy="14338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0335" marR="5080" indent="-128270">
              <a:lnSpc>
                <a:spcPct val="140000"/>
              </a:lnSpc>
              <a:spcBef>
                <a:spcPts val="95"/>
              </a:spcBef>
            </a:pPr>
            <a:r>
              <a:rPr sz="3300" spc="-5" dirty="0">
                <a:solidFill>
                  <a:srgbClr val="165A2B"/>
                </a:solidFill>
                <a:latin typeface="Arial MT"/>
                <a:cs typeface="Arial MT"/>
              </a:rPr>
              <a:t>Come</a:t>
            </a:r>
            <a:r>
              <a:rPr sz="3300" spc="-4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3300" dirty="0">
                <a:solidFill>
                  <a:srgbClr val="165A2B"/>
                </a:solidFill>
                <a:latin typeface="Arial MT"/>
                <a:cs typeface="Arial MT"/>
              </a:rPr>
              <a:t>viene</a:t>
            </a:r>
            <a:r>
              <a:rPr sz="3300" spc="-3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3300" dirty="0">
                <a:solidFill>
                  <a:srgbClr val="165A2B"/>
                </a:solidFill>
                <a:latin typeface="Arial MT"/>
                <a:cs typeface="Arial MT"/>
              </a:rPr>
              <a:t>valutata</a:t>
            </a:r>
            <a:r>
              <a:rPr sz="3300" spc="-3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3300" spc="-5" dirty="0">
                <a:solidFill>
                  <a:srgbClr val="165A2B"/>
                </a:solidFill>
                <a:latin typeface="Arial MT"/>
                <a:cs typeface="Arial MT"/>
              </a:rPr>
              <a:t>la </a:t>
            </a:r>
            <a:r>
              <a:rPr sz="3300" spc="-90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3300" dirty="0">
                <a:solidFill>
                  <a:srgbClr val="165A2B"/>
                </a:solidFill>
                <a:latin typeface="Arial MT"/>
                <a:cs typeface="Arial MT"/>
              </a:rPr>
              <a:t>sicurezza</a:t>
            </a:r>
            <a:r>
              <a:rPr sz="3300" spc="-35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3300" spc="-5" dirty="0">
                <a:solidFill>
                  <a:srgbClr val="165A2B"/>
                </a:solidFill>
                <a:latin typeface="Arial MT"/>
                <a:cs typeface="Arial MT"/>
              </a:rPr>
              <a:t>della</a:t>
            </a:r>
            <a:r>
              <a:rPr sz="3300" spc="-40" dirty="0">
                <a:solidFill>
                  <a:srgbClr val="165A2B"/>
                </a:solidFill>
                <a:latin typeface="Arial MT"/>
                <a:cs typeface="Arial MT"/>
              </a:rPr>
              <a:t> </a:t>
            </a:r>
            <a:r>
              <a:rPr sz="3300" spc="-5" dirty="0">
                <a:solidFill>
                  <a:srgbClr val="165A2B"/>
                </a:solidFill>
                <a:latin typeface="Arial MT"/>
                <a:cs typeface="Arial MT"/>
              </a:rPr>
              <a:t>pista?</a:t>
            </a:r>
            <a:endParaRPr sz="330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591870" y="1982099"/>
            <a:ext cx="10915650" cy="6960234"/>
            <a:chOff x="2591870" y="1982099"/>
            <a:chExt cx="10915650" cy="6960234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352773" y="4893222"/>
              <a:ext cx="3154300" cy="224743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91870" y="1982099"/>
              <a:ext cx="6888111" cy="69598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5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22959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74365" y="3459850"/>
            <a:ext cx="3935095" cy="2842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40000"/>
              </a:lnSpc>
              <a:spcBef>
                <a:spcPts val="100"/>
              </a:spcBef>
            </a:pPr>
            <a:r>
              <a:rPr spc="-10" dirty="0">
                <a:latin typeface="Arial MT"/>
                <a:cs typeface="Arial MT"/>
              </a:rPr>
              <a:t>Quanto</a:t>
            </a:r>
            <a:r>
              <a:rPr spc="-55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sono</a:t>
            </a:r>
            <a:r>
              <a:rPr spc="-5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ritenute </a:t>
            </a:r>
            <a:r>
              <a:rPr spc="-900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buone, da </a:t>
            </a:r>
            <a:r>
              <a:rPr dirty="0">
                <a:latin typeface="Arial MT"/>
                <a:cs typeface="Arial MT"/>
              </a:rPr>
              <a:t>1 a </a:t>
            </a:r>
            <a:r>
              <a:rPr spc="-5" dirty="0">
                <a:latin typeface="Arial MT"/>
                <a:cs typeface="Arial MT"/>
              </a:rPr>
              <a:t>10, le </a:t>
            </a:r>
            <a:r>
              <a:rPr dirty="0">
                <a:latin typeface="Arial MT"/>
                <a:cs typeface="Arial MT"/>
              </a:rPr>
              <a:t> condizioni </a:t>
            </a:r>
            <a:r>
              <a:rPr spc="-5" dirty="0">
                <a:latin typeface="Arial MT"/>
                <a:cs typeface="Arial MT"/>
              </a:rPr>
              <a:t>del manto </a:t>
            </a:r>
            <a:r>
              <a:rPr spc="-905" dirty="0">
                <a:latin typeface="Arial MT"/>
                <a:cs typeface="Arial MT"/>
              </a:rPr>
              <a:t> </a:t>
            </a:r>
            <a:r>
              <a:rPr dirty="0">
                <a:latin typeface="Arial MT"/>
                <a:cs typeface="Arial MT"/>
              </a:rPr>
              <a:t>stradale?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91781" y="643118"/>
            <a:ext cx="9832898" cy="903566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5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22959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240969" y="1533474"/>
            <a:ext cx="7284720" cy="1433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4775" marR="5080" indent="-2632710">
              <a:lnSpc>
                <a:spcPct val="140000"/>
              </a:lnSpc>
              <a:spcBef>
                <a:spcPts val="100"/>
              </a:spcBef>
            </a:pPr>
            <a:r>
              <a:rPr spc="-10" dirty="0">
                <a:latin typeface="Arial MT"/>
                <a:cs typeface="Arial MT"/>
              </a:rPr>
              <a:t>Sono </a:t>
            </a:r>
            <a:r>
              <a:rPr spc="-5" dirty="0">
                <a:latin typeface="Arial MT"/>
                <a:cs typeface="Arial MT"/>
              </a:rPr>
              <a:t>presenti incroci </a:t>
            </a:r>
            <a:r>
              <a:rPr dirty="0">
                <a:latin typeface="Arial MT"/>
                <a:cs typeface="Arial MT"/>
              </a:rPr>
              <a:t>o </a:t>
            </a:r>
            <a:r>
              <a:rPr spc="-5" dirty="0">
                <a:latin typeface="Arial MT"/>
                <a:cs typeface="Arial MT"/>
              </a:rPr>
              <a:t>attraversamenti </a:t>
            </a:r>
            <a:r>
              <a:rPr spc="-905" dirty="0">
                <a:latin typeface="Arial MT"/>
                <a:cs typeface="Arial MT"/>
              </a:rPr>
              <a:t> </a:t>
            </a:r>
            <a:r>
              <a:rPr spc="-5" dirty="0">
                <a:latin typeface="Arial MT"/>
                <a:cs typeface="Arial MT"/>
              </a:rPr>
              <a:t>pericolosi?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9816" y="3081608"/>
            <a:ext cx="14888368" cy="412378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471544" y="6559286"/>
            <a:ext cx="5337810" cy="3721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250" spc="45" dirty="0">
                <a:solidFill>
                  <a:srgbClr val="165A2B"/>
                </a:solidFill>
                <a:latin typeface="Microsoft Sans Serif"/>
                <a:cs typeface="Microsoft Sans Serif"/>
              </a:rPr>
              <a:t>15</a:t>
            </a:r>
            <a:r>
              <a:rPr sz="2250" spc="-2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2250" spc="45" dirty="0">
                <a:solidFill>
                  <a:srgbClr val="165A2B"/>
                </a:solidFill>
                <a:latin typeface="Microsoft Sans Serif"/>
                <a:cs typeface="Microsoft Sans Serif"/>
              </a:rPr>
              <a:t>su</a:t>
            </a:r>
            <a:r>
              <a:rPr sz="2250" spc="-2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2250" spc="45" dirty="0">
                <a:solidFill>
                  <a:srgbClr val="165A2B"/>
                </a:solidFill>
                <a:latin typeface="Microsoft Sans Serif"/>
                <a:cs typeface="Microsoft Sans Serif"/>
              </a:rPr>
              <a:t>18</a:t>
            </a:r>
            <a:r>
              <a:rPr sz="2250" spc="-2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2250" spc="105" dirty="0">
                <a:solidFill>
                  <a:srgbClr val="165A2B"/>
                </a:solidFill>
                <a:latin typeface="Microsoft Sans Serif"/>
                <a:cs typeface="Microsoft Sans Serif"/>
              </a:rPr>
              <a:t>hanno</a:t>
            </a:r>
            <a:r>
              <a:rPr sz="2250" spc="-20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2250" spc="85" dirty="0">
                <a:solidFill>
                  <a:srgbClr val="165A2B"/>
                </a:solidFill>
                <a:latin typeface="Microsoft Sans Serif"/>
                <a:cs typeface="Microsoft Sans Serif"/>
              </a:rPr>
              <a:t>risposto</a:t>
            </a:r>
            <a:r>
              <a:rPr sz="2250" spc="-2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2250" spc="75" dirty="0">
                <a:solidFill>
                  <a:srgbClr val="165A2B"/>
                </a:solidFill>
                <a:latin typeface="Microsoft Sans Serif"/>
                <a:cs typeface="Microsoft Sans Serif"/>
              </a:rPr>
              <a:t>negativamente</a:t>
            </a:r>
            <a:endParaRPr sz="225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162305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229599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37955" marR="5080" indent="-1351915">
              <a:lnSpc>
                <a:spcPct val="140600"/>
              </a:lnSpc>
              <a:spcBef>
                <a:spcPts val="95"/>
              </a:spcBef>
            </a:pPr>
            <a:r>
              <a:rPr spc="-55" dirty="0"/>
              <a:t>La</a:t>
            </a:r>
            <a:r>
              <a:rPr spc="-50" dirty="0"/>
              <a:t> </a:t>
            </a:r>
            <a:r>
              <a:rPr spc="40" dirty="0"/>
              <a:t>segnaletica</a:t>
            </a:r>
            <a:r>
              <a:rPr spc="-50" dirty="0"/>
              <a:t> </a:t>
            </a:r>
            <a:r>
              <a:rPr spc="110" dirty="0"/>
              <a:t>risulta </a:t>
            </a:r>
            <a:r>
              <a:rPr spc="-860" dirty="0"/>
              <a:t> </a:t>
            </a:r>
            <a:r>
              <a:rPr spc="10" dirty="0"/>
              <a:t>chiara?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879313" y="1164840"/>
            <a:ext cx="9871075" cy="7957820"/>
            <a:chOff x="1879313" y="1164840"/>
            <a:chExt cx="9871075" cy="795782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80375" y="2329346"/>
              <a:ext cx="2869752" cy="366205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9313" y="1164840"/>
              <a:ext cx="7106968" cy="79573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8700" y="1064612"/>
            <a:ext cx="16230600" cy="8194040"/>
          </a:xfrm>
          <a:custGeom>
            <a:avLst/>
            <a:gdLst/>
            <a:ahLst/>
            <a:cxnLst/>
            <a:rect l="l" t="t" r="r" b="b"/>
            <a:pathLst>
              <a:path w="16230600" h="8194040">
                <a:moveTo>
                  <a:pt x="16230599" y="8193687"/>
                </a:moveTo>
                <a:lnTo>
                  <a:pt x="0" y="8193687"/>
                </a:lnTo>
                <a:lnTo>
                  <a:pt x="0" y="0"/>
                </a:lnTo>
                <a:lnTo>
                  <a:pt x="16230599" y="0"/>
                </a:lnTo>
                <a:lnTo>
                  <a:pt x="16230599" y="8193687"/>
                </a:lnTo>
                <a:close/>
              </a:path>
            </a:pathLst>
          </a:custGeom>
          <a:solidFill>
            <a:srgbClr val="EED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992714" y="6887927"/>
            <a:ext cx="4008120" cy="2138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5080" algn="ctr">
              <a:lnSpc>
                <a:spcPct val="140000"/>
              </a:lnSpc>
              <a:spcBef>
                <a:spcPts val="100"/>
              </a:spcBef>
            </a:pPr>
            <a:r>
              <a:rPr sz="3300" spc="60" dirty="0">
                <a:solidFill>
                  <a:srgbClr val="165A2B"/>
                </a:solidFill>
                <a:latin typeface="Microsoft Sans Serif"/>
                <a:cs typeface="Microsoft Sans Serif"/>
              </a:rPr>
              <a:t>L’illuminazione della </a:t>
            </a:r>
            <a:r>
              <a:rPr sz="3300" spc="-86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80" dirty="0">
                <a:solidFill>
                  <a:srgbClr val="165A2B"/>
                </a:solidFill>
                <a:latin typeface="Microsoft Sans Serif"/>
                <a:cs typeface="Microsoft Sans Serif"/>
              </a:rPr>
              <a:t>pista</a:t>
            </a:r>
            <a:r>
              <a:rPr sz="3300" spc="-60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15" dirty="0">
                <a:solidFill>
                  <a:srgbClr val="165A2B"/>
                </a:solidFill>
                <a:latin typeface="Microsoft Sans Serif"/>
                <a:cs typeface="Microsoft Sans Serif"/>
              </a:rPr>
              <a:t>è</a:t>
            </a:r>
            <a:r>
              <a:rPr sz="3300" spc="-60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70" dirty="0">
                <a:solidFill>
                  <a:srgbClr val="165A2B"/>
                </a:solidFill>
                <a:latin typeface="Microsoft Sans Serif"/>
                <a:cs typeface="Microsoft Sans Serif"/>
              </a:rPr>
              <a:t>adeguata</a:t>
            </a:r>
            <a:r>
              <a:rPr sz="3300" spc="-5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140" dirty="0">
                <a:solidFill>
                  <a:srgbClr val="165A2B"/>
                </a:solidFill>
                <a:latin typeface="Microsoft Sans Serif"/>
                <a:cs typeface="Microsoft Sans Serif"/>
              </a:rPr>
              <a:t>per </a:t>
            </a:r>
            <a:r>
              <a:rPr sz="3300" spc="-860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185" dirty="0">
                <a:solidFill>
                  <a:srgbClr val="165A2B"/>
                </a:solidFill>
                <a:latin typeface="Microsoft Sans Serif"/>
                <a:cs typeface="Microsoft Sans Serif"/>
              </a:rPr>
              <a:t>un</a:t>
            </a:r>
            <a:r>
              <a:rPr sz="3300" spc="-35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70" dirty="0">
                <a:solidFill>
                  <a:srgbClr val="165A2B"/>
                </a:solidFill>
                <a:latin typeface="Microsoft Sans Serif"/>
                <a:cs typeface="Microsoft Sans Serif"/>
              </a:rPr>
              <a:t>utilizzo</a:t>
            </a:r>
            <a:r>
              <a:rPr sz="3300" spc="-30" dirty="0">
                <a:solidFill>
                  <a:srgbClr val="165A2B"/>
                </a:solidFill>
                <a:latin typeface="Microsoft Sans Serif"/>
                <a:cs typeface="Microsoft Sans Serif"/>
              </a:rPr>
              <a:t> </a:t>
            </a:r>
            <a:r>
              <a:rPr sz="3300" spc="-25" dirty="0">
                <a:solidFill>
                  <a:srgbClr val="165A2B"/>
                </a:solidFill>
                <a:latin typeface="Microsoft Sans Serif"/>
                <a:cs typeface="Microsoft Sans Serif"/>
              </a:rPr>
              <a:t>serale?</a:t>
            </a:r>
            <a:endParaRPr sz="3300">
              <a:latin typeface="Microsoft Sans Serif"/>
              <a:cs typeface="Microsoft Sans Serif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442087" y="1367065"/>
            <a:ext cx="9938385" cy="7900034"/>
            <a:chOff x="6442087" y="1367065"/>
            <a:chExt cx="9938385" cy="7900034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42087" y="3750006"/>
              <a:ext cx="2869036" cy="343522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07232" y="1367065"/>
              <a:ext cx="7072761" cy="78996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31767" y="2099004"/>
            <a:ext cx="16024465" cy="1840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93"/>
              </a:lnSpc>
            </a:pPr>
            <a:r>
              <a:rPr lang="en-US" sz="10924">
                <a:solidFill>
                  <a:srgbClr val="FFFFFF"/>
                </a:solidFill>
                <a:latin typeface="Open Sans Bold"/>
              </a:rPr>
              <a:t>Grazie per l’attenzione!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004674" y="4342314"/>
            <a:ext cx="6278653" cy="1440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71"/>
              </a:lnSpc>
            </a:pPr>
            <a:r>
              <a:rPr lang="en-US" sz="8408">
                <a:solidFill>
                  <a:srgbClr val="FFFFFF"/>
                </a:solidFill>
                <a:latin typeface="Open Sans"/>
              </a:rPr>
              <a:t>la classe 3CS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27823564-96E5-D099-3593-9CBA17714157}"/>
              </a:ext>
            </a:extLst>
          </p:cNvPr>
          <p:cNvSpPr txBox="1"/>
          <p:nvPr/>
        </p:nvSpPr>
        <p:spPr>
          <a:xfrm>
            <a:off x="1959675" y="144493"/>
            <a:ext cx="14368651" cy="5998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62"/>
              </a:lnSpc>
            </a:pPr>
            <a:r>
              <a:rPr lang="en-US" sz="3830" dirty="0" err="1">
                <a:solidFill>
                  <a:srgbClr val="FFFFFF"/>
                </a:solidFill>
                <a:latin typeface="Open Sans"/>
              </a:rPr>
              <a:t>L'attività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PCTO è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stata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resa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possibile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grazie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al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progetto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CLIC (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Clima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e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Cittadinanza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),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finanziato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dall'Agenzia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Italiana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per la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Cooperazione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allo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Sviluppo.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Questo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progetto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mira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a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formare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giovani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consapevoli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e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impegnati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nell'ambito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della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cittadinanza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responsabile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e della tutela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dell'ambiente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. Il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progetto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CLIC è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implementato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da Fondazione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L'Albero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della Vita in partnership con ARPA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Lombardia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, Il Sole Onlus, Terra! APS,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Demostene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- Centro Studi per la Promozione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dello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Sviluppo Umano,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Bayty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Baytik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Onlus,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WeSchool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s.r.l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., Round Robin </a:t>
            </a:r>
            <a:r>
              <a:rPr lang="en-US" sz="3830" dirty="0" err="1">
                <a:solidFill>
                  <a:srgbClr val="FFFFFF"/>
                </a:solidFill>
                <a:latin typeface="Open Sans"/>
              </a:rPr>
              <a:t>s.r.l</a:t>
            </a:r>
            <a:r>
              <a:rPr lang="en-US" sz="3830" dirty="0">
                <a:solidFill>
                  <a:srgbClr val="FFFFFF"/>
                </a:solidFill>
                <a:latin typeface="Open Sans"/>
              </a:rPr>
              <a:t>.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8A33C884-6903-F600-C6C7-620BA7E6BA9F}"/>
              </a:ext>
            </a:extLst>
          </p:cNvPr>
          <p:cNvSpPr txBox="1"/>
          <p:nvPr/>
        </p:nvSpPr>
        <p:spPr>
          <a:xfrm>
            <a:off x="2798501" y="6954890"/>
            <a:ext cx="12414156" cy="3065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51"/>
              </a:lnSpc>
            </a:pPr>
            <a:r>
              <a:rPr lang="en-US" sz="3537" dirty="0">
                <a:solidFill>
                  <a:srgbClr val="FFFFFF"/>
                </a:solidFill>
                <a:latin typeface="Canva Sans"/>
              </a:rPr>
              <a:t>Questa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pubblicazione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è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stata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realizzata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con il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contributo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della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Agenzia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Italiana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per la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Cooperazione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allo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Sviluppo. I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contenuti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di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questa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pubblicazione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sono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di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esclusiva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responsabilità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de Il Sole Onlus e non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rappresentano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necessariamente</a:t>
            </a:r>
            <a:r>
              <a:rPr lang="en-US" sz="3537" dirty="0">
                <a:solidFill>
                  <a:srgbClr val="FFFFFF"/>
                </a:solidFill>
                <a:latin typeface="Canva Sans"/>
              </a:rPr>
              <a:t> il punto di vista </a:t>
            </a:r>
            <a:r>
              <a:rPr lang="en-US" sz="3537" dirty="0" err="1">
                <a:solidFill>
                  <a:srgbClr val="FFFFFF"/>
                </a:solidFill>
                <a:latin typeface="Canva Sans"/>
              </a:rPr>
              <a:t>dell’Agenzia</a:t>
            </a:r>
            <a:endParaRPr lang="en-US" sz="3537" dirty="0">
              <a:solidFill>
                <a:srgbClr val="FFFFFF"/>
              </a:solidFill>
              <a:latin typeface="Canva Sans"/>
            </a:endParaRPr>
          </a:p>
        </p:txBody>
      </p:sp>
    </p:spTree>
    <p:extLst>
      <p:ext uri="{BB962C8B-B14F-4D97-AF65-F5344CB8AC3E}">
        <p14:creationId xmlns:p14="http://schemas.microsoft.com/office/powerpoint/2010/main" val="1123024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338</Words>
  <Application>Microsoft Office PowerPoint</Application>
  <PresentationFormat>Personalizzato</PresentationFormat>
  <Paragraphs>42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4" baseType="lpstr">
      <vt:lpstr>Arial MT</vt:lpstr>
      <vt:lpstr>Calibri</vt:lpstr>
      <vt:lpstr>Canva Sans</vt:lpstr>
      <vt:lpstr>Microsoft Sans Serif</vt:lpstr>
      <vt:lpstr>Open Sans</vt:lpstr>
      <vt:lpstr>Open Sans Bold</vt:lpstr>
      <vt:lpstr>Times New Roman</vt:lpstr>
      <vt:lpstr>Verdana</vt:lpstr>
      <vt:lpstr>Office Theme</vt:lpstr>
      <vt:lpstr>TI-CICLO-VIA</vt:lpstr>
      <vt:lpstr>INFORMAZIONI GENERALI SULLA PISTA</vt:lpstr>
      <vt:lpstr>Per cosa viene utilizzata la pista?</vt:lpstr>
      <vt:lpstr>Quanto viene utilizzata oggi  la pista?</vt:lpstr>
      <vt:lpstr>CHI ABBIAMO INTERVISTATO?</vt:lpstr>
      <vt:lpstr>percentuale dei residenti a  Malnate che abitano vicino  alla pista (giallo)</vt:lpstr>
      <vt:lpstr>Quanto è stata trovata  buona l’iniziativa da 1 a  10?</vt:lpstr>
      <vt:lpstr>L’investimento di soldi pubblici per la realizzazione di questi  progetti è ritenuto corretto?</vt:lpstr>
      <vt:lpstr>Presentazione standard di PowerPoint</vt:lpstr>
      <vt:lpstr>Quanto sono ritenute  buone, da 1 a 10, le  condizioni del manto  stradale?</vt:lpstr>
      <vt:lpstr>Sono presenti incroci o attraversamenti  pericolosi?</vt:lpstr>
      <vt:lpstr>La segnaletica risulta  chiara?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malnate infografica definitiva 2.pptx</dc:title>
  <cp:lastModifiedBy>Emiliano Cesaretti</cp:lastModifiedBy>
  <cp:revision>1</cp:revision>
  <dcterms:created xsi:type="dcterms:W3CDTF">2024-03-23T07:06:36Z</dcterms:created>
  <dcterms:modified xsi:type="dcterms:W3CDTF">2024-03-25T11:55:05Z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