
<file path=[Content_Types].xml><?xml version="1.0" encoding="utf-8"?>
<Types xmlns="http://schemas.openxmlformats.org/package/2006/content-types">
  <Default Extension="glb" ContentType="model/gltf.binary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hyperlink" Target="https://www.umbriaecultura.it/todi-giornalisti-scuola/" TargetMode="External"/><Relationship Id="rId7" Type="http://schemas.openxmlformats.org/officeDocument/2006/relationships/hyperlink" Target="https://www.flickr.com/photos/fotologie54/38999846785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hyperlink" Target="https://www.flickr.com/photos/hop-frog/372403964" TargetMode="External"/><Relationship Id="rId4" Type="http://schemas.openxmlformats.org/officeDocument/2006/relationships/image" Target="../media/image6.jpg"/><Relationship Id="rId9" Type="http://schemas.openxmlformats.org/officeDocument/2006/relationships/hyperlink" Target="https://www.puntosicuro.it/sicurezza-sul-lavoro-C-1/tipologie-di-rischio-C-5/rischio-rumore-C-37/le-novita-per-la-valutazione-del-rischio-rumore-AR-15403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microsoft.com/office/2017/06/relationships/model3d" Target="../media/model3d1.glb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microsoft.com/office/2017/06/relationships/model3d" Target="../media/model3d2.glb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F2890D4-DD1A-1769-1C5B-8C0786ECE2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3" y="632298"/>
            <a:ext cx="8791575" cy="915558"/>
          </a:xfrm>
        </p:spPr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TI-CICLO-VIA</a:t>
            </a:r>
            <a:r>
              <a:rPr lang="it-IT" dirty="0"/>
              <a:t> 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24A3C1E-E71E-9651-BBF5-3889A1BCB3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3699" y="1647771"/>
            <a:ext cx="8791575" cy="1655762"/>
          </a:xfrm>
        </p:spPr>
        <p:txBody>
          <a:bodyPr/>
          <a:lstStyle/>
          <a:p>
            <a:r>
              <a:rPr lang="it-IT" dirty="0">
                <a:solidFill>
                  <a:schemeClr val="tx1"/>
                </a:solidFill>
              </a:rPr>
              <a:t>PROMOZIONE DI UNA MOBILITA’ SOSTENIBILE ATTRAVERSO LO SVILUPPO DI UNA CICLOVIA NEI TERRITORI DELLE VALLI DELL’OLONA, DEL LANZA E DEL MENDRISIOTTO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FB96DDF-A152-EF28-AB84-259ADD940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8201" y="2475652"/>
            <a:ext cx="2941864" cy="392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19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0BB06F3-9569-5358-E2B9-6D296345F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DESCRIZIONE DEL PROGETTO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E52AFC0-0645-239B-31E5-FEE2119DBD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726163"/>
            <a:ext cx="5753910" cy="4898572"/>
          </a:xfrm>
        </p:spPr>
        <p:txBody>
          <a:bodyPr>
            <a:normAutofit/>
          </a:bodyPr>
          <a:lstStyle/>
          <a:p>
            <a:pPr algn="just"/>
            <a:r>
              <a:rPr lang="it-IT" sz="2000" dirty="0"/>
              <a:t>“TI-CICLO-VIA”: un progetto Interreg Italia-Svizzera che unisce più piste ciclo-pedonali per collegare le province di Varese e di Como con il Canton Ticino</a:t>
            </a:r>
          </a:p>
          <a:p>
            <a:pPr algn="just"/>
            <a:r>
              <a:rPr lang="it-IT" sz="2000" dirty="0"/>
              <a:t>Ha come capofila la “Provincia di Varese” per la parte italiana e per la parte svizzera la “Commissione regionale dei trasporti del Mendrisiotto e Basso Ceresio”</a:t>
            </a:r>
          </a:p>
          <a:p>
            <a:pPr algn="just"/>
            <a:r>
              <a:rPr lang="it-IT" sz="2000" dirty="0"/>
              <a:t>Il tratto che collega il comune di Castiglione Olona (VA) alla Svizzera comprende anche comuni della provincia di Varese e di Como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BD301BD8-B9A3-585E-D574-34B432453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1882" y="618518"/>
            <a:ext cx="4027715" cy="579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54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FE7698D-E7D0-094B-0C35-99AA2DF3D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OBIETTIVI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166D3EC5-47B5-A01C-7F9F-CEEC0ADB66AE}"/>
              </a:ext>
            </a:extLst>
          </p:cNvPr>
          <p:cNvSpPr/>
          <p:nvPr/>
        </p:nvSpPr>
        <p:spPr>
          <a:xfrm>
            <a:off x="4480216" y="1531236"/>
            <a:ext cx="3228392" cy="139959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IL PROGETTO «TI-CICLO-VIA» HA 3 OBIETTIVI PRINCIPALI</a:t>
            </a:r>
          </a:p>
        </p:txBody>
      </p:sp>
      <p:sp>
        <p:nvSpPr>
          <p:cNvPr id="10" name="Freccia circolare a destra 9">
            <a:extLst>
              <a:ext uri="{FF2B5EF4-FFF2-40B4-BE49-F238E27FC236}">
                <a16:creationId xmlns:a16="http://schemas.microsoft.com/office/drawing/2014/main" id="{4C67AD37-7997-8378-6BDE-99DBD0624F43}"/>
              </a:ext>
            </a:extLst>
          </p:cNvPr>
          <p:cNvSpPr/>
          <p:nvPr/>
        </p:nvSpPr>
        <p:spPr>
          <a:xfrm rot="10800000" flipV="1">
            <a:off x="8319725" y="2364977"/>
            <a:ext cx="3228394" cy="1595534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1" name="Freccia circolare a destra 10">
            <a:extLst>
              <a:ext uri="{FF2B5EF4-FFF2-40B4-BE49-F238E27FC236}">
                <a16:creationId xmlns:a16="http://schemas.microsoft.com/office/drawing/2014/main" id="{3D195E9B-873B-3A7C-1FCC-0429B6425A05}"/>
              </a:ext>
            </a:extLst>
          </p:cNvPr>
          <p:cNvSpPr/>
          <p:nvPr/>
        </p:nvSpPr>
        <p:spPr>
          <a:xfrm>
            <a:off x="640705" y="2364977"/>
            <a:ext cx="3228394" cy="1595534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2" name="Rettangolo con angoli arrotondati 11">
            <a:extLst>
              <a:ext uri="{FF2B5EF4-FFF2-40B4-BE49-F238E27FC236}">
                <a16:creationId xmlns:a16="http://schemas.microsoft.com/office/drawing/2014/main" id="{C14E6D61-D2C8-D526-7056-C8B51E8BF5A6}"/>
              </a:ext>
            </a:extLst>
          </p:cNvPr>
          <p:cNvSpPr/>
          <p:nvPr/>
        </p:nvSpPr>
        <p:spPr>
          <a:xfrm>
            <a:off x="4013685" y="3429000"/>
            <a:ext cx="1931438" cy="1334276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/>
              <a:t>Ottenere spostamenti transfrontalieri sostenibili</a:t>
            </a:r>
          </a:p>
        </p:txBody>
      </p:sp>
      <p:sp>
        <p:nvSpPr>
          <p:cNvPr id="18" name="Rettangolo con angoli arrotondati 17">
            <a:extLst>
              <a:ext uri="{FF2B5EF4-FFF2-40B4-BE49-F238E27FC236}">
                <a16:creationId xmlns:a16="http://schemas.microsoft.com/office/drawing/2014/main" id="{DA9F2EE5-C415-91D1-3392-528624273FCA}"/>
              </a:ext>
            </a:extLst>
          </p:cNvPr>
          <p:cNvSpPr/>
          <p:nvPr/>
        </p:nvSpPr>
        <p:spPr>
          <a:xfrm>
            <a:off x="6243701" y="3429000"/>
            <a:ext cx="1931438" cy="1334276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/>
              <a:t>Permettere ai cittadini di svolgere attività fisica</a:t>
            </a:r>
          </a:p>
        </p:txBody>
      </p:sp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A4172444-C13E-6781-10FB-5166D11B2B48}"/>
              </a:ext>
            </a:extLst>
          </p:cNvPr>
          <p:cNvSpPr/>
          <p:nvPr/>
        </p:nvSpPr>
        <p:spPr>
          <a:xfrm>
            <a:off x="5128693" y="4905206"/>
            <a:ext cx="1931438" cy="1334276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Salvaguardare l’ambiente</a:t>
            </a:r>
          </a:p>
        </p:txBody>
      </p:sp>
    </p:spTree>
    <p:extLst>
      <p:ext uri="{BB962C8B-B14F-4D97-AF65-F5344CB8AC3E}">
        <p14:creationId xmlns:p14="http://schemas.microsoft.com/office/powerpoint/2010/main" val="2523496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379CB93-786E-5BBF-3061-BB1955A89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Questionari ai cittadini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B456248-6239-1A55-C117-1B673BE6A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57601"/>
            <a:ext cx="9905999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Dalle risposte dei cittadini di Malnate ai questionari sono emerse alcune problematiche:</a:t>
            </a:r>
          </a:p>
          <a:p>
            <a:r>
              <a:rPr lang="it-IT" dirty="0"/>
              <a:t>Progetto poco pubblicizzato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Scarsa illuminazione in alcuni tratti</a:t>
            </a:r>
          </a:p>
          <a:p>
            <a:endParaRPr lang="it-IT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8DC22AD4-20B8-DED8-6AB3-BAE2F701E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27819" y="3336171"/>
            <a:ext cx="2068285" cy="1262515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69EFA6CD-6B42-77C8-D4A0-E5EF9CCC90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027818" y="5087183"/>
            <a:ext cx="2068286" cy="1551215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F9743F2-A854-7112-9C09-7214BD08B75F}"/>
              </a:ext>
            </a:extLst>
          </p:cNvPr>
          <p:cNvSpPr txBox="1"/>
          <p:nvPr/>
        </p:nvSpPr>
        <p:spPr>
          <a:xfrm>
            <a:off x="6624733" y="2874506"/>
            <a:ext cx="3909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Punti non ancora asfaltati</a:t>
            </a:r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801FA9EF-631F-66E0-B605-70A257F7F6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539187" y="3289816"/>
            <a:ext cx="1996716" cy="1331793"/>
          </a:xfrm>
          <a:prstGeom prst="rect">
            <a:avLst/>
          </a:prstGeom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A6BFE8DF-4D54-77D0-A517-6047024289CD}"/>
              </a:ext>
            </a:extLst>
          </p:cNvPr>
          <p:cNvSpPr txBox="1"/>
          <p:nvPr/>
        </p:nvSpPr>
        <p:spPr>
          <a:xfrm>
            <a:off x="6774060" y="4598686"/>
            <a:ext cx="3526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/>
              <a:t>Rumore durante i lavori</a:t>
            </a:r>
          </a:p>
        </p:txBody>
      </p:sp>
      <p:pic>
        <p:nvPicPr>
          <p:cNvPr id="19" name="Immagine 18">
            <a:extLst>
              <a:ext uri="{FF2B5EF4-FFF2-40B4-BE49-F238E27FC236}">
                <a16:creationId xmlns:a16="http://schemas.microsoft.com/office/drawing/2014/main" id="{3AC71F6F-BCC5-566A-7AB7-C17E5A2EF6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360296" y="5176450"/>
            <a:ext cx="2438400" cy="127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353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99C1324-0241-B761-7278-C4CA48D00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PUNTI DI FORZA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1476704-698C-A76A-58CA-CD59D1F0D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4650" y="1658143"/>
            <a:ext cx="9905999" cy="3541714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Forte collaborazione tra gli enti della Provincia di Varese e le istituzioni svizzere</a:t>
            </a:r>
          </a:p>
          <a:p>
            <a:pPr algn="just"/>
            <a:r>
              <a:rPr lang="it-IT" dirty="0"/>
              <a:t>Creazione di una pista che valorizza l’ambiente naturale in cui è immersa</a:t>
            </a:r>
          </a:p>
          <a:p>
            <a:pPr algn="just"/>
            <a:r>
              <a:rPr lang="it-IT" dirty="0"/>
              <a:t>Possibilità di recarsi al lavoro, di viaggiare o divertirsi praticando attività fisica</a:t>
            </a:r>
          </a:p>
          <a:p>
            <a:pPr algn="just"/>
            <a:r>
              <a:rPr lang="it-IT" dirty="0"/>
              <a:t>Diminuzione del traffico veicolare 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Modello 3D 3" descr="Emoji pollice in su">
                <a:extLst>
                  <a:ext uri="{FF2B5EF4-FFF2-40B4-BE49-F238E27FC236}">
                    <a16:creationId xmlns:a16="http://schemas.microsoft.com/office/drawing/2014/main" id="{CCFE4D98-BD79-A662-6D98-8825FA6718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86162557"/>
                  </p:ext>
                </p:extLst>
              </p:nvPr>
            </p:nvGraphicFramePr>
            <p:xfrm>
              <a:off x="6287568" y="3775865"/>
              <a:ext cx="2604505" cy="2847984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2604505" cy="2847984"/>
                    </a:xfrm>
                    <a:prstGeom prst="rect">
                      <a:avLst/>
                    </a:prstGeom>
                  </am3d:spPr>
                  <am3d:camera>
                    <am3d:pos x="0" y="0" z="6630807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1511" d="1000000"/>
                    <am3d:preTrans dx="-824025" dy="-17929067" dz="-2192431"/>
                    <am3d:scale>
                      <am3d:sx n="1000000" d="1000000"/>
                      <am3d:sy n="1000000" d="1000000"/>
                      <am3d:sz n="1000000" d="1000000"/>
                    </am3d:scale>
                    <am3d:rot ax="1200000" ay="1800000" az="600000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411564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Modello 3D 3" descr="Emoji pollice in su">
                <a:extLst>
                  <a:ext uri="{FF2B5EF4-FFF2-40B4-BE49-F238E27FC236}">
                    <a16:creationId xmlns:a16="http://schemas.microsoft.com/office/drawing/2014/main" id="{CCFE4D98-BD79-A662-6D98-8825FA6718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287568" y="3775865"/>
                <a:ext cx="2604505" cy="284798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54620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564B76-1398-1B2D-216F-D06AC80F2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PUNTI DI DEBOLEZZA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5FEC9AF-D40E-CFD7-6C5F-71BC1818B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36303"/>
            <a:ext cx="10279257" cy="3541714"/>
          </a:xfrm>
        </p:spPr>
        <p:txBody>
          <a:bodyPr/>
          <a:lstStyle/>
          <a:p>
            <a:pPr algn="just"/>
            <a:r>
              <a:rPr lang="it-IT" dirty="0"/>
              <a:t>Difficoltà nell’affrontare un tratto di pista in cui la pendenza è del 18%</a:t>
            </a:r>
          </a:p>
          <a:p>
            <a:pPr algn="just"/>
            <a:r>
              <a:rPr lang="it-IT" dirty="0"/>
              <a:t>Presenza di numerose infrastrutture sotterranee che hanno contribuito ad aumentare i costi della realizzazione</a:t>
            </a:r>
          </a:p>
          <a:p>
            <a:pPr algn="just"/>
            <a:r>
              <a:rPr lang="it-IT" dirty="0"/>
              <a:t>Aumento dei tempi di compimento dovuto al periodo di pandemia da COVID-19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Modello 3D 3" descr="Emoji pollice in giù">
                <a:extLst>
                  <a:ext uri="{FF2B5EF4-FFF2-40B4-BE49-F238E27FC236}">
                    <a16:creationId xmlns:a16="http://schemas.microsoft.com/office/drawing/2014/main" id="{609566F0-0D73-A954-EAB0-A2E53E2BD50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53795557"/>
                  </p:ext>
                </p:extLst>
              </p:nvPr>
            </p:nvGraphicFramePr>
            <p:xfrm>
              <a:off x="5787069" y="3919212"/>
              <a:ext cx="2414539" cy="2905800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2414539" cy="2905800"/>
                    </a:xfrm>
                    <a:prstGeom prst="rect">
                      <a:avLst/>
                    </a:prstGeom>
                  </am3d:spPr>
                  <am3d:camera>
                    <am3d:pos x="0" y="0" z="6630807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1511" d="1000000"/>
                    <am3d:preTrans dx="-1477901" dy="-18000000" dz="-2192431"/>
                    <am3d:scale>
                      <am3d:sx n="1000000" d="1000000"/>
                      <am3d:sy n="1000000" d="1000000"/>
                      <am3d:sz n="1000000" d="1000000"/>
                    </am3d:scale>
                    <am3d:rot ax="1200000" ay="1800000" az="600000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419919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Modello 3D 3" descr="Emoji pollice in giù">
                <a:extLst>
                  <a:ext uri="{FF2B5EF4-FFF2-40B4-BE49-F238E27FC236}">
                    <a16:creationId xmlns:a16="http://schemas.microsoft.com/office/drawing/2014/main" id="{609566F0-0D73-A954-EAB0-A2E53E2BD50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87069" y="3919212"/>
                <a:ext cx="2414539" cy="290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71957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4F6A210-3AF2-9FCC-B231-85E78D5D3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2" y="276394"/>
            <a:ext cx="9905998" cy="1478570"/>
          </a:xfrm>
        </p:spPr>
        <p:txBody>
          <a:bodyPr/>
          <a:lstStyle/>
          <a:p>
            <a:r>
              <a:rPr lang="it-IT" dirty="0" err="1">
                <a:solidFill>
                  <a:schemeClr val="tx2"/>
                </a:solidFill>
              </a:rPr>
              <a:t>CRITICITà</a:t>
            </a:r>
            <a:endParaRPr lang="it-IT" dirty="0">
              <a:solidFill>
                <a:schemeClr val="tx2"/>
              </a:solidFill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DAABF1-8AC2-490F-51CD-13F5B2225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1" y="1333532"/>
            <a:ext cx="9905999" cy="3541714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it-IT" dirty="0"/>
              <a:t>Una delle principali criticità emerse è la scelta di optare per un fondo in asfalto che secondo l’opinione comune svilisce il paesaggio naturalistico del Parco del Lanza.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it-IT" dirty="0"/>
              <a:t>I rappresentanti delle istituzioni hanno però affermato che:</a:t>
            </a:r>
          </a:p>
        </p:txBody>
      </p:sp>
      <p:sp>
        <p:nvSpPr>
          <p:cNvPr id="4" name="Fumetto: ovale 3">
            <a:extLst>
              <a:ext uri="{FF2B5EF4-FFF2-40B4-BE49-F238E27FC236}">
                <a16:creationId xmlns:a16="http://schemas.microsoft.com/office/drawing/2014/main" id="{1559A2A9-3617-8EF8-AD51-B40DE884B3DF}"/>
              </a:ext>
            </a:extLst>
          </p:cNvPr>
          <p:cNvSpPr/>
          <p:nvPr/>
        </p:nvSpPr>
        <p:spPr>
          <a:xfrm>
            <a:off x="1265235" y="3022219"/>
            <a:ext cx="2190750" cy="1665515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Si tratta di un asfalto di tipo additivato </a:t>
            </a:r>
          </a:p>
        </p:txBody>
      </p:sp>
      <p:sp>
        <p:nvSpPr>
          <p:cNvPr id="7" name="Fumetto: rettangolo 6">
            <a:extLst>
              <a:ext uri="{FF2B5EF4-FFF2-40B4-BE49-F238E27FC236}">
                <a16:creationId xmlns:a16="http://schemas.microsoft.com/office/drawing/2014/main" id="{AAACBD3E-EF4B-7594-1D0C-E1C2472C6DA6}"/>
              </a:ext>
            </a:extLst>
          </p:cNvPr>
          <p:cNvSpPr/>
          <p:nvPr/>
        </p:nvSpPr>
        <p:spPr>
          <a:xfrm>
            <a:off x="3310325" y="4833128"/>
            <a:ext cx="1984561" cy="1382679"/>
          </a:xfrm>
          <a:prstGeom prst="wedge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È un materiale durevole</a:t>
            </a:r>
          </a:p>
        </p:txBody>
      </p:sp>
      <p:sp>
        <p:nvSpPr>
          <p:cNvPr id="8" name="Freccia a destra 7">
            <a:extLst>
              <a:ext uri="{FF2B5EF4-FFF2-40B4-BE49-F238E27FC236}">
                <a16:creationId xmlns:a16="http://schemas.microsoft.com/office/drawing/2014/main" id="{C037CD36-9A5F-D4EF-3163-14F5E9D2ADE8}"/>
              </a:ext>
            </a:extLst>
          </p:cNvPr>
          <p:cNvSpPr/>
          <p:nvPr/>
        </p:nvSpPr>
        <p:spPr>
          <a:xfrm>
            <a:off x="3640619" y="3691274"/>
            <a:ext cx="1323975" cy="3048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umetto: ovale 8">
            <a:extLst>
              <a:ext uri="{FF2B5EF4-FFF2-40B4-BE49-F238E27FC236}">
                <a16:creationId xmlns:a16="http://schemas.microsoft.com/office/drawing/2014/main" id="{FDAC6844-1A66-BA55-AD43-342D80548126}"/>
              </a:ext>
            </a:extLst>
          </p:cNvPr>
          <p:cNvSpPr/>
          <p:nvPr/>
        </p:nvSpPr>
        <p:spPr>
          <a:xfrm>
            <a:off x="5177434" y="3012694"/>
            <a:ext cx="2190750" cy="1665515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Non possiede la tipica colorazione nera</a:t>
            </a:r>
          </a:p>
        </p:txBody>
      </p:sp>
      <p:sp>
        <p:nvSpPr>
          <p:cNvPr id="11" name="Fumetto: ovale 10">
            <a:extLst>
              <a:ext uri="{FF2B5EF4-FFF2-40B4-BE49-F238E27FC236}">
                <a16:creationId xmlns:a16="http://schemas.microsoft.com/office/drawing/2014/main" id="{8AF62FF1-59A5-C494-D4CD-F324577B67A6}"/>
              </a:ext>
            </a:extLst>
          </p:cNvPr>
          <p:cNvSpPr/>
          <p:nvPr/>
        </p:nvSpPr>
        <p:spPr>
          <a:xfrm>
            <a:off x="9117839" y="3010916"/>
            <a:ext cx="2190750" cy="1665515"/>
          </a:xfrm>
          <a:prstGeom prst="wedgeEllipse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Contribuisce a temperare l’impatto sull’ambiente paesaggistico</a:t>
            </a:r>
          </a:p>
        </p:txBody>
      </p:sp>
      <p:sp>
        <p:nvSpPr>
          <p:cNvPr id="12" name="Freccia a destra 11">
            <a:extLst>
              <a:ext uri="{FF2B5EF4-FFF2-40B4-BE49-F238E27FC236}">
                <a16:creationId xmlns:a16="http://schemas.microsoft.com/office/drawing/2014/main" id="{295C9C41-C4C6-9960-4D32-D995A4C0C097}"/>
              </a:ext>
            </a:extLst>
          </p:cNvPr>
          <p:cNvSpPr/>
          <p:nvPr/>
        </p:nvSpPr>
        <p:spPr>
          <a:xfrm>
            <a:off x="7581024" y="3691274"/>
            <a:ext cx="1323975" cy="3048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umetto: rettangolo 12">
            <a:extLst>
              <a:ext uri="{FF2B5EF4-FFF2-40B4-BE49-F238E27FC236}">
                <a16:creationId xmlns:a16="http://schemas.microsoft.com/office/drawing/2014/main" id="{4A6FE708-60CF-F7CA-94A1-A858037CF541}"/>
              </a:ext>
            </a:extLst>
          </p:cNvPr>
          <p:cNvSpPr/>
          <p:nvPr/>
        </p:nvSpPr>
        <p:spPr>
          <a:xfrm>
            <a:off x="7178867" y="4833127"/>
            <a:ext cx="1984561" cy="1382679"/>
          </a:xfrm>
          <a:prstGeom prst="wedgeRectCallou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Richiede pochi costi di manutenzione</a:t>
            </a:r>
          </a:p>
        </p:txBody>
      </p:sp>
    </p:spTree>
    <p:extLst>
      <p:ext uri="{BB962C8B-B14F-4D97-AF65-F5344CB8AC3E}">
        <p14:creationId xmlns:p14="http://schemas.microsoft.com/office/powerpoint/2010/main" val="231783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099645A-E35F-260E-5964-B237C66FB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Metodo d’indagine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B77A00E-DB4D-99D5-68F7-24C13C37A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20278"/>
            <a:ext cx="10475200" cy="3541714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L’indagine per ottenere le informazioni riguardo il progetto è stata effettuata seguendo varie modalità:</a:t>
            </a:r>
          </a:p>
          <a:p>
            <a:r>
              <a:rPr lang="it-IT" dirty="0"/>
              <a:t>raccolta delle informazioni (dati secondari) dal web</a:t>
            </a:r>
          </a:p>
          <a:p>
            <a:r>
              <a:rPr lang="it-IT" dirty="0"/>
              <a:t>raccolta delle informazioni sul campo (dati primari) documentate da foto e video</a:t>
            </a:r>
          </a:p>
        </p:txBody>
      </p:sp>
      <p:cxnSp>
        <p:nvCxnSpPr>
          <p:cNvPr id="5" name="Connettore 2 4">
            <a:extLst>
              <a:ext uri="{FF2B5EF4-FFF2-40B4-BE49-F238E27FC236}">
                <a16:creationId xmlns:a16="http://schemas.microsoft.com/office/drawing/2014/main" id="{3BF3F61B-93D5-8535-781F-6B93A62C50A9}"/>
              </a:ext>
            </a:extLst>
          </p:cNvPr>
          <p:cNvCxnSpPr>
            <a:cxnSpLocks/>
          </p:cNvCxnSpPr>
          <p:nvPr/>
        </p:nvCxnSpPr>
        <p:spPr>
          <a:xfrm flipH="1">
            <a:off x="5990252" y="3928188"/>
            <a:ext cx="1" cy="1054359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AA78BCA8-4B2F-8F78-11EC-7C2F32C707EF}"/>
              </a:ext>
            </a:extLst>
          </p:cNvPr>
          <p:cNvCxnSpPr>
            <a:cxnSpLocks/>
          </p:cNvCxnSpPr>
          <p:nvPr/>
        </p:nvCxnSpPr>
        <p:spPr>
          <a:xfrm flipH="1">
            <a:off x="2808513" y="3928188"/>
            <a:ext cx="3168000" cy="979714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>
            <a:extLst>
              <a:ext uri="{FF2B5EF4-FFF2-40B4-BE49-F238E27FC236}">
                <a16:creationId xmlns:a16="http://schemas.microsoft.com/office/drawing/2014/main" id="{FBDFE155-AF3A-F896-8A20-7C0546A88477}"/>
              </a:ext>
            </a:extLst>
          </p:cNvPr>
          <p:cNvCxnSpPr>
            <a:cxnSpLocks/>
          </p:cNvCxnSpPr>
          <p:nvPr/>
        </p:nvCxnSpPr>
        <p:spPr>
          <a:xfrm>
            <a:off x="5990251" y="3928188"/>
            <a:ext cx="3146400" cy="979714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e 9">
            <a:extLst>
              <a:ext uri="{FF2B5EF4-FFF2-40B4-BE49-F238E27FC236}">
                <a16:creationId xmlns:a16="http://schemas.microsoft.com/office/drawing/2014/main" id="{8C459921-2036-F984-F0B4-10B830EF1A7A}"/>
              </a:ext>
            </a:extLst>
          </p:cNvPr>
          <p:cNvSpPr/>
          <p:nvPr/>
        </p:nvSpPr>
        <p:spPr>
          <a:xfrm>
            <a:off x="1604864" y="5043826"/>
            <a:ext cx="2146041" cy="1478570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Brevi questionari posti ai cittadini</a:t>
            </a:r>
          </a:p>
        </p:txBody>
      </p:sp>
      <p:sp>
        <p:nvSpPr>
          <p:cNvPr id="14" name="Ovale 13">
            <a:extLst>
              <a:ext uri="{FF2B5EF4-FFF2-40B4-BE49-F238E27FC236}">
                <a16:creationId xmlns:a16="http://schemas.microsoft.com/office/drawing/2014/main" id="{B82DFF89-E5EA-541F-41FA-AE4ECA24971E}"/>
              </a:ext>
            </a:extLst>
          </p:cNvPr>
          <p:cNvSpPr/>
          <p:nvPr/>
        </p:nvSpPr>
        <p:spPr>
          <a:xfrm>
            <a:off x="4917231" y="5085183"/>
            <a:ext cx="2146039" cy="1478569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«Focus group» con le istituzioni</a:t>
            </a:r>
          </a:p>
        </p:txBody>
      </p:sp>
      <p:sp>
        <p:nvSpPr>
          <p:cNvPr id="15" name="Ovale 14">
            <a:extLst>
              <a:ext uri="{FF2B5EF4-FFF2-40B4-BE49-F238E27FC236}">
                <a16:creationId xmlns:a16="http://schemas.microsoft.com/office/drawing/2014/main" id="{68525CD7-7F12-E393-F88B-F53AF4F7A052}"/>
              </a:ext>
            </a:extLst>
          </p:cNvPr>
          <p:cNvSpPr/>
          <p:nvPr/>
        </p:nvSpPr>
        <p:spPr>
          <a:xfrm>
            <a:off x="8229596" y="5043826"/>
            <a:ext cx="2146039" cy="1478569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«Focus group» con le associazioni</a:t>
            </a:r>
          </a:p>
        </p:txBody>
      </p:sp>
    </p:spTree>
    <p:extLst>
      <p:ext uri="{BB962C8B-B14F-4D97-AF65-F5344CB8AC3E}">
        <p14:creationId xmlns:p14="http://schemas.microsoft.com/office/powerpoint/2010/main" val="1652802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A6C221-EE62-6B9C-171A-39850ADE5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chemeClr val="tx2"/>
                </a:solidFill>
              </a:rPr>
              <a:t>Il progetto clic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18E7AD9-3A4D-9E1A-80C5-3A96A4ED80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670989"/>
            <a:ext cx="9682098" cy="287532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it-IT" dirty="0"/>
              <a:t>L'attività PCTO è stata resa possibile grazie al progetto CLIC (Clima e Cittadinanza), finanziato dall'Agenzia Italiana per la Cooperazione allo Sviluppo. Questo progetto mira a formare giovani consapevoli e impegnati nell'ambito della cittadinanza responsabile e della tutela dell'ambiente. Il progetto CLIC è implementato da Fondazione L'Albero della Vita in partnership con ARPA Lombardia, Il Sole Onlus, Terra! APS, Demostene - Centro Studi per la Promozione dello Sviluppo Umano, </a:t>
            </a:r>
            <a:r>
              <a:rPr lang="it-IT" dirty="0" err="1"/>
              <a:t>Bayty</a:t>
            </a:r>
            <a:r>
              <a:rPr lang="it-IT" dirty="0"/>
              <a:t> </a:t>
            </a:r>
            <a:r>
              <a:rPr lang="it-IT" dirty="0" err="1"/>
              <a:t>Baytik</a:t>
            </a:r>
            <a:r>
              <a:rPr lang="it-IT" dirty="0"/>
              <a:t> Onlus, </a:t>
            </a:r>
            <a:r>
              <a:rPr lang="it-IT" dirty="0" err="1"/>
              <a:t>WeSchool</a:t>
            </a:r>
            <a:r>
              <a:rPr lang="it-IT" dirty="0"/>
              <a:t> s.r.l., Round Robin s.r.l.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1FC2E051-6444-2DA0-1BF6-19D05F4C4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413" y="4945606"/>
            <a:ext cx="2651601" cy="1226962"/>
          </a:xfrm>
          <a:prstGeom prst="rect">
            <a:avLst/>
          </a:prstGeom>
        </p:spPr>
      </p:pic>
      <p:pic>
        <p:nvPicPr>
          <p:cNvPr id="6" name="Immagine 5" descr="Immagine che contiene Elementi grafici, Carattere, grafica, testo&#10;&#10;Descrizione generata automaticamente">
            <a:extLst>
              <a:ext uri="{FF2B5EF4-FFF2-40B4-BE49-F238E27FC236}">
                <a16:creationId xmlns:a16="http://schemas.microsoft.com/office/drawing/2014/main" id="{67B57ACD-1623-A001-4A46-FB777291D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2383" y="4770593"/>
            <a:ext cx="2204813" cy="1559058"/>
          </a:xfrm>
          <a:prstGeom prst="rect">
            <a:avLst/>
          </a:prstGeom>
        </p:spPr>
      </p:pic>
      <p:pic>
        <p:nvPicPr>
          <p:cNvPr id="9" name="Immagine 8" descr="Immagine che contiene testo, Carattere, bianco, Elementi grafici&#10;&#10;Descrizione generata automaticamente">
            <a:extLst>
              <a:ext uri="{FF2B5EF4-FFF2-40B4-BE49-F238E27FC236}">
                <a16:creationId xmlns:a16="http://schemas.microsoft.com/office/drawing/2014/main" id="{02B966F7-8CB4-828F-0A85-2ABA0FF78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1778" y="4945606"/>
            <a:ext cx="4157210" cy="120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5688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TM04033919[[fn=Circuito]]</Template>
  <TotalTime>339</TotalTime>
  <Words>474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2" baseType="lpstr">
      <vt:lpstr>Arial</vt:lpstr>
      <vt:lpstr>Tw Cen MT</vt:lpstr>
      <vt:lpstr>Circuito</vt:lpstr>
      <vt:lpstr>TI-CICLO-VIA </vt:lpstr>
      <vt:lpstr>DESCRIZIONE DEL PROGETTO</vt:lpstr>
      <vt:lpstr>OBIETTIVI</vt:lpstr>
      <vt:lpstr>Questionari ai cittadini</vt:lpstr>
      <vt:lpstr>PUNTI DI FORZA</vt:lpstr>
      <vt:lpstr>PUNTI DI DEBOLEZZA</vt:lpstr>
      <vt:lpstr>CRITICITà</vt:lpstr>
      <vt:lpstr>Metodo d’indagine</vt:lpstr>
      <vt:lpstr>Il progetto clic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TI-CICLO-VIA</dc:title>
  <dc:creator>Stefano Guzzetti</dc:creator>
  <cp:lastModifiedBy>Stefano Guzzetti</cp:lastModifiedBy>
  <cp:revision>10</cp:revision>
  <dcterms:created xsi:type="dcterms:W3CDTF">2024-01-22T20:34:59Z</dcterms:created>
  <dcterms:modified xsi:type="dcterms:W3CDTF">2024-03-20T16:59:34Z</dcterms:modified>
</cp:coreProperties>
</file>