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77" r:id="rId2"/>
    <p:sldId id="262" r:id="rId3"/>
    <p:sldId id="265" r:id="rId4"/>
    <p:sldId id="287" r:id="rId5"/>
    <p:sldId id="266" r:id="rId6"/>
    <p:sldId id="289" r:id="rId7"/>
    <p:sldId id="267" r:id="rId8"/>
    <p:sldId id="270" r:id="rId9"/>
    <p:sldId id="269" r:id="rId10"/>
    <p:sldId id="273" r:id="rId11"/>
    <p:sldId id="279" r:id="rId12"/>
    <p:sldId id="291" r:id="rId13"/>
    <p:sldId id="290" r:id="rId14"/>
    <p:sldId id="292" r:id="rId15"/>
    <p:sldId id="293" r:id="rId16"/>
    <p:sldId id="294" r:id="rId17"/>
    <p:sldId id="296" r:id="rId18"/>
    <p:sldId id="298" r:id="rId19"/>
    <p:sldId id="297" r:id="rId20"/>
    <p:sldId id="299" r:id="rId21"/>
    <p:sldId id="300" r:id="rId22"/>
    <p:sldId id="301" r:id="rId23"/>
    <p:sldId id="302" r:id="rId24"/>
    <p:sldId id="303" r:id="rId25"/>
    <p:sldId id="305" r:id="rId26"/>
    <p:sldId id="306" r:id="rId27"/>
    <p:sldId id="295" r:id="rId28"/>
    <p:sldId id="304" r:id="rId29"/>
    <p:sldId id="309" r:id="rId30"/>
    <p:sldId id="308" r:id="rId31"/>
    <p:sldId id="310" r:id="rId32"/>
    <p:sldId id="281" r:id="rId33"/>
    <p:sldId id="285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12F41-DBDE-44AF-B634-579384F31140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74C9-4D37-4347-B5BF-02463DD4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57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24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8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7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9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8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4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1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6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0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3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7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9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4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8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4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31034" y="1845373"/>
            <a:ext cx="6815669" cy="1515533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Scuola di Open Coesione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8302" y="3770142"/>
            <a:ext cx="11127544" cy="26306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isometricOffAxis1Right"/>
              <a:lightRig rig="threePt" dir="t"/>
            </a:scene3d>
            <a:sp3d/>
          </a:bodyPr>
          <a:lstStyle/>
          <a:p>
            <a:endParaRPr lang="it-IT" dirty="0" smtClean="0">
              <a:ln w="0"/>
              <a:solidFill>
                <a:schemeClr val="tx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it-IT" sz="5400" dirty="0" smtClean="0">
                <a:ln w="0"/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</a:rPr>
              <a:t>ESPLORARE</a:t>
            </a:r>
            <a:endParaRPr lang="it-IT" sz="5400" dirty="0">
              <a:ln w="0"/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89" y="358597"/>
            <a:ext cx="1637628" cy="1637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" y="3474806"/>
            <a:ext cx="3901324" cy="292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UD-20160402-WA0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53" y="221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9" y="708339"/>
            <a:ext cx="6241816" cy="965916"/>
          </a:xfrm>
        </p:spPr>
        <p:txBody>
          <a:bodyPr/>
          <a:lstStyle/>
          <a:p>
            <a:r>
              <a:rPr lang="it-IT" dirty="0" smtClean="0"/>
              <a:t>Incontro a Lazio Innova: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Giovedì </a:t>
            </a:r>
            <a:r>
              <a:rPr lang="it-IT" dirty="0" smtClean="0"/>
              <a:t>31 Marzo 2016 </a:t>
            </a:r>
            <a:r>
              <a:rPr lang="it-IT" dirty="0" err="1" smtClean="0"/>
              <a:t>Odg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1820" y="2021983"/>
            <a:ext cx="7688687" cy="30622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LUCI E OMBRE DI UN PROGETTO FINANZIATO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ILLUSTRAZIONE DI UN PROGETTO ANALOGO E COMPARAZIONE</a:t>
            </a:r>
            <a:r>
              <a:rPr lang="it-IT" dirty="0" smtClean="0"/>
              <a:t>  </a:t>
            </a:r>
            <a:r>
              <a:rPr lang="it-IT" dirty="0"/>
              <a:t>(individuazione delle criticità nel caso in studio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97" y="2505402"/>
            <a:ext cx="1975264" cy="125993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1" y="645553"/>
            <a:ext cx="4893972" cy="2752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45" y="3553107"/>
            <a:ext cx="4572638" cy="342947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39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40159" y="2286000"/>
            <a:ext cx="5526916" cy="165493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t-IT" dirty="0" smtClean="0"/>
              <a:t>Partiamo dalle Economie: </a:t>
            </a:r>
          </a:p>
          <a:p>
            <a:r>
              <a:rPr lang="it-IT" dirty="0" smtClean="0"/>
              <a:t>                185.054 Euro.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12" y="2135656"/>
            <a:ext cx="4429524" cy="4033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67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1" y="553792"/>
            <a:ext cx="11122423" cy="571821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592428"/>
            <a:ext cx="9601196" cy="1017431"/>
          </a:xfrm>
        </p:spPr>
        <p:txBody>
          <a:bodyPr/>
          <a:lstStyle/>
          <a:p>
            <a:r>
              <a:rPr lang="it-IT" dirty="0" smtClean="0"/>
              <a:t>Ipotesi di risposte: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50" y="1390490"/>
            <a:ext cx="7173532" cy="479376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32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8491" y="2285999"/>
            <a:ext cx="4005330" cy="2749640"/>
          </a:xfrm>
        </p:spPr>
        <p:txBody>
          <a:bodyPr/>
          <a:lstStyle/>
          <a:p>
            <a:r>
              <a:rPr lang="it-IT" dirty="0" smtClean="0"/>
              <a:t>2) Come mai le date  di inizio e fine progetto sono diverse rispetto a quelle preventivate?</a:t>
            </a:r>
          </a:p>
          <a:p>
            <a:r>
              <a:rPr lang="it-IT" dirty="0" smtClean="0"/>
              <a:t>              </a:t>
            </a:r>
          </a:p>
        </p:txBody>
      </p:sp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03820" y="2553809"/>
            <a:ext cx="6793860" cy="248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4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456609"/>
            <a:ext cx="11191742" cy="594478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4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592428"/>
            <a:ext cx="9601196" cy="1017431"/>
          </a:xfrm>
        </p:spPr>
        <p:txBody>
          <a:bodyPr/>
          <a:lstStyle/>
          <a:p>
            <a:r>
              <a:rPr lang="it-IT" dirty="0" smtClean="0"/>
              <a:t>Ipotesi di risposte: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52" y="1945383"/>
            <a:ext cx="7397749" cy="415920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Segnaposto testo 2"/>
          <p:cNvSpPr txBox="1">
            <a:spLocks/>
          </p:cNvSpPr>
          <p:nvPr/>
        </p:nvSpPr>
        <p:spPr>
          <a:xfrm>
            <a:off x="785611" y="1197735"/>
            <a:ext cx="3232597" cy="490685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Questa risposta la dobbiamo trovare analizzando il Bando.</a:t>
            </a:r>
          </a:p>
          <a:p>
            <a:pPr marL="0" indent="0">
              <a:buNone/>
            </a:pPr>
            <a:r>
              <a:rPr lang="it-IT" dirty="0" smtClean="0"/>
              <a:t>Probabilmente il bando prevedeva l’ammissibilità entro determinate date.</a:t>
            </a:r>
          </a:p>
          <a:p>
            <a:pPr marL="0" indent="0">
              <a:buNone/>
            </a:pPr>
            <a:r>
              <a:rPr lang="it-IT" dirty="0" smtClean="0"/>
              <a:t>Il bando prevede il periodo che va dal 2007 al 2013 quindi il 2010 è un anno ammissibile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Quindi le date erano </a:t>
            </a:r>
            <a:r>
              <a:rPr lang="it-IT" u="sng" dirty="0" smtClean="0">
                <a:solidFill>
                  <a:srgbClr val="00B0F0"/>
                </a:solidFill>
                <a:latin typeface="+mj-lt"/>
              </a:rPr>
              <a:t>compatibili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 con il bando.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2" y="2097783"/>
            <a:ext cx="7397749" cy="415920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8" y="2097783"/>
            <a:ext cx="7397749" cy="415920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6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6" y="2285999"/>
            <a:ext cx="3374263" cy="2376154"/>
          </a:xfrm>
        </p:spPr>
        <p:txBody>
          <a:bodyPr/>
          <a:lstStyle/>
          <a:p>
            <a:r>
              <a:rPr lang="it-IT" dirty="0" smtClean="0"/>
              <a:t>3) Ma sedici mesi non sono tanti per realizzare un museo virtuale?</a:t>
            </a:r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2285999"/>
            <a:ext cx="7044744" cy="2785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egnaposto testo 2"/>
          <p:cNvSpPr txBox="1">
            <a:spLocks/>
          </p:cNvSpPr>
          <p:nvPr/>
        </p:nvSpPr>
        <p:spPr>
          <a:xfrm>
            <a:off x="785611" y="4095482"/>
            <a:ext cx="3232597" cy="20091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I</a:t>
            </a:r>
            <a:r>
              <a:rPr lang="it-IT" dirty="0" smtClean="0"/>
              <a:t>l bando prevedeva due anni per la realizzazione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Quindi le date erano </a:t>
            </a:r>
            <a:r>
              <a:rPr lang="it-IT" u="sng" dirty="0" smtClean="0">
                <a:solidFill>
                  <a:srgbClr val="00B0F0"/>
                </a:solidFill>
                <a:latin typeface="+mj-lt"/>
              </a:rPr>
              <a:t>compatibili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 con il bando.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20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459864"/>
            <a:ext cx="5203062" cy="1416676"/>
          </a:xfrm>
        </p:spPr>
        <p:txBody>
          <a:bodyPr/>
          <a:lstStyle/>
          <a:p>
            <a:r>
              <a:rPr lang="it-IT" dirty="0" smtClean="0"/>
              <a:t>4) 206.907,72 Euro non sono troppi per realizzare un museo virtuale?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862887" y="3284114"/>
            <a:ext cx="5370488" cy="30265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Il progetto è stato analizzato dal comitato di valutazione che guarda il </a:t>
            </a:r>
            <a:r>
              <a:rPr lang="it-IT" dirty="0" err="1" smtClean="0"/>
              <a:t>badget</a:t>
            </a:r>
            <a:r>
              <a:rPr lang="it-IT" dirty="0" smtClean="0"/>
              <a:t> e lo ha giudicato compatibile con i prezzi di allora.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Quindi il prezzo era </a:t>
            </a:r>
            <a:r>
              <a:rPr lang="it-IT" u="sng" dirty="0" smtClean="0">
                <a:solidFill>
                  <a:srgbClr val="00B0F0"/>
                </a:solidFill>
                <a:latin typeface="+mj-lt"/>
              </a:rPr>
              <a:t>compatibile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 con il bando, anche se alcune spese non gli sono state riconosciute, infatti hanno ricevuto un finanziamento di 124.145 Euro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62" y="1945836"/>
            <a:ext cx="4364812" cy="4364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49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75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459864"/>
            <a:ext cx="5203062" cy="1416676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862887" y="3284114"/>
            <a:ext cx="4695721" cy="30265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Il bando si riferisce a POR 2007-2013</a:t>
            </a:r>
          </a:p>
          <a:p>
            <a:pPr marL="0" indent="0">
              <a:buNone/>
            </a:pPr>
            <a:r>
              <a:rPr lang="it-IT" dirty="0" smtClean="0"/>
              <a:t>RSI che si riferisce a RICERCA SVILUPPO e INNOVAZIONE </a:t>
            </a:r>
          </a:p>
          <a:p>
            <a:pPr marL="0" indent="0">
              <a:buNone/>
            </a:pPr>
            <a:r>
              <a:rPr lang="it-IT" dirty="0" smtClean="0"/>
              <a:t>E PNI PICCOLE E MEDIE IMPRESE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FRONTIERE TECNOLOGICHE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08" y="1835924"/>
            <a:ext cx="6005791" cy="447472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1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75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27" y="618979"/>
            <a:ext cx="7709095" cy="22226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53" y="2560320"/>
            <a:ext cx="9845893" cy="2602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82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3515932"/>
            <a:ext cx="5512158" cy="142955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Riflettiamo sul concetto di: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FRONTIERE TECNOLOGICHE</a:t>
            </a:r>
          </a:p>
          <a:p>
            <a:pPr marL="0" indent="0">
              <a:buNone/>
            </a:pPr>
            <a:r>
              <a:rPr lang="it-IT" u="sng" dirty="0" smtClean="0"/>
              <a:t> 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85" y="1996225"/>
            <a:ext cx="5575851" cy="406776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30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2871989"/>
            <a:ext cx="5512158" cy="34386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Il progetto è stato selezionato perché rispondeva a determinati criteri:</a:t>
            </a:r>
          </a:p>
          <a:p>
            <a:r>
              <a:rPr lang="it-IT" dirty="0" smtClean="0">
                <a:solidFill>
                  <a:srgbClr val="00B0F0"/>
                </a:solidFill>
                <a:latin typeface="+mj-lt"/>
              </a:rPr>
              <a:t>Ricerca industriale e sviluppo sperimentale</a:t>
            </a:r>
          </a:p>
          <a:p>
            <a:r>
              <a:rPr lang="it-IT" dirty="0" smtClean="0">
                <a:solidFill>
                  <a:srgbClr val="00B0F0"/>
                </a:solidFill>
                <a:latin typeface="+mj-lt"/>
              </a:rPr>
              <a:t>Cioè era una sperimentazione che implica</a:t>
            </a:r>
          </a:p>
          <a:p>
            <a:pPr marL="0" indent="0">
              <a:buNone/>
            </a:pPr>
            <a:r>
              <a:rPr lang="it-IT" u="sng" dirty="0" smtClean="0"/>
              <a:t>Anche una incertezza nei risultati.           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5" y="2150772"/>
            <a:ext cx="5281391" cy="392960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1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2871989"/>
            <a:ext cx="5512158" cy="34386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  <a:latin typeface="+mj-lt"/>
              </a:rPr>
              <a:t>P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er sviluppare un progetto devo aver fatto come minimo un indagine di mercato:</a:t>
            </a:r>
          </a:p>
          <a:p>
            <a:pPr marL="0" indent="0">
              <a:buNone/>
            </a:pPr>
            <a:r>
              <a:rPr lang="it-IT" u="sng" dirty="0" smtClean="0">
                <a:solidFill>
                  <a:srgbClr val="00B0F0"/>
                </a:solidFill>
                <a:latin typeface="+mj-lt"/>
              </a:rPr>
              <a:t>Vedere come funzionano all’estero</a:t>
            </a:r>
          </a:p>
          <a:p>
            <a:pPr marL="0" indent="0">
              <a:buNone/>
            </a:pPr>
            <a:r>
              <a:rPr lang="it-IT" u="sng" dirty="0" smtClean="0">
                <a:solidFill>
                  <a:srgbClr val="00B0F0"/>
                </a:solidFill>
                <a:latin typeface="+mj-lt"/>
              </a:rPr>
              <a:t>Il museo virtuale mi da l’opportunità di vedere in qualsiasi momento e da qualsiasi postazione quello che è un patrimonio che appartiene alla mia città</a:t>
            </a:r>
            <a:r>
              <a:rPr lang="it-IT" u="sng" dirty="0"/>
              <a:t>.</a:t>
            </a:r>
            <a:r>
              <a:rPr lang="it-IT" u="sng" dirty="0" smtClean="0"/>
              <a:t>         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5" y="2150772"/>
            <a:ext cx="5281391" cy="392960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64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25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2871989"/>
            <a:ext cx="5512158" cy="34386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Le piccole e medie imprese devono colloquiare al fine di creare sviluppo</a:t>
            </a:r>
            <a:r>
              <a:rPr lang="it-IT" u="sng" dirty="0" smtClean="0"/>
              <a:t>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29" y="1988206"/>
            <a:ext cx="5515106" cy="410350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0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/>
              <a:t>6</a:t>
            </a:r>
            <a:r>
              <a:rPr lang="it-IT" dirty="0" smtClean="0"/>
              <a:t>) Come mai il sito non è operativo?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0" y="2871990"/>
            <a:ext cx="10214017" cy="94015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 probabilmente perché non ci sono più risorse. La dove non si può più pagare la persona che si dedica alla piattaforma è normare che il progetto venga abbandonato.</a:t>
            </a:r>
            <a:r>
              <a:rPr lang="it-IT" u="sng" dirty="0" smtClean="0"/>
              <a:t>         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1015286" y="4398136"/>
            <a:ext cx="9777209" cy="1809481"/>
          </a:xfrm>
        </p:spPr>
        <p:txBody>
          <a:bodyPr/>
          <a:lstStyle/>
          <a:p>
            <a:r>
              <a:rPr lang="it-IT" dirty="0" smtClean="0"/>
              <a:t>Probabilmente sarà stato una Start up cioè quelle imprese costituite da giovani che sono nell’ambito della ricerca e hanno idee che vogliono sperimentare, attività innovative.</a:t>
            </a:r>
          </a:p>
          <a:p>
            <a:r>
              <a:rPr lang="it-IT" dirty="0" smtClean="0"/>
              <a:t> 7) Però perché nel piano non c’è stata una ipotesi  di continuità??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1413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5" y="1275007"/>
            <a:ext cx="10354614" cy="580837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/>
              <a:t>8</a:t>
            </a:r>
            <a:r>
              <a:rPr lang="it-IT" dirty="0" smtClean="0"/>
              <a:t>) Com’è la qualità del prodotto ??  Paragoniamolo con altri progetti</a:t>
            </a:r>
          </a:p>
          <a:p>
            <a:r>
              <a:rPr lang="it-IT" dirty="0" smtClean="0"/>
              <a:t>Il progetto ha creato occupazione.</a:t>
            </a:r>
          </a:p>
          <a:p>
            <a:r>
              <a:rPr lang="it-IT" dirty="0" smtClean="0"/>
              <a:t>Però la qualità non è eccezionale, anche se allora (2010/2012) gli strumenti non erano quelli che abbiamo a disposizione oggi.</a:t>
            </a:r>
          </a:p>
          <a:p>
            <a:r>
              <a:rPr lang="it-IT" dirty="0" smtClean="0"/>
              <a:t>La piattaforma presenta delle debolezze.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0" y="3090930"/>
            <a:ext cx="10214017" cy="4636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u="sng" dirty="0" smtClean="0"/>
              <a:t>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29" y="3090930"/>
            <a:ext cx="660634" cy="606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57" y="4935560"/>
            <a:ext cx="648370" cy="5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5" y="2176530"/>
            <a:ext cx="10483402" cy="3606084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/>
              <a:t>9</a:t>
            </a:r>
            <a:r>
              <a:rPr lang="it-IT" dirty="0" smtClean="0"/>
              <a:t>) </a:t>
            </a:r>
            <a:r>
              <a:rPr lang="it-IT" dirty="0"/>
              <a:t>P</a:t>
            </a:r>
            <a:r>
              <a:rPr lang="it-IT" dirty="0" smtClean="0"/>
              <a:t>erché </a:t>
            </a:r>
            <a:r>
              <a:rPr lang="it-IT" dirty="0"/>
              <a:t>nel piano non c’è stata una ipotesi  di continuità?? </a:t>
            </a:r>
          </a:p>
          <a:p>
            <a:r>
              <a:rPr lang="it-IT" dirty="0" smtClean="0"/>
              <a:t>Nei progetti io devo considerarla.</a:t>
            </a:r>
          </a:p>
          <a:p>
            <a:r>
              <a:rPr lang="it-IT" dirty="0" smtClean="0"/>
              <a:t> Probabilmente la piattaforma era destinata al mercato. </a:t>
            </a:r>
          </a:p>
          <a:p>
            <a:r>
              <a:rPr lang="it-IT" dirty="0" smtClean="0"/>
              <a:t>Nel 2007 /2013 c’è stata una grandissima mortalità delle piccole e medie imprese.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0" y="3090930"/>
            <a:ext cx="10214017" cy="4636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u="sng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16435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Adriana ci propone un confronto con altri musei virtuali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2" y="2156337"/>
            <a:ext cx="5868123" cy="426382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2" y="601191"/>
            <a:ext cx="1444550" cy="168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7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579550"/>
            <a:ext cx="9601196" cy="17064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Comparazione tra due musei virtuali :</a:t>
            </a:r>
            <a:br>
              <a:rPr lang="it-IT" dirty="0" smtClean="0"/>
            </a:br>
            <a:r>
              <a:rPr lang="it-IT" dirty="0" smtClean="0"/>
              <a:t>Museo virtuale di </a:t>
            </a:r>
            <a:r>
              <a:rPr lang="it-IT" dirty="0"/>
              <a:t>R</a:t>
            </a:r>
            <a:r>
              <a:rPr lang="it-IT" dirty="0" smtClean="0"/>
              <a:t>oma e del Lazio antico</a:t>
            </a:r>
            <a:br>
              <a:rPr lang="it-IT" dirty="0" smtClean="0"/>
            </a:br>
            <a:r>
              <a:rPr lang="it-IT" dirty="0" smtClean="0"/>
              <a:t>Museo virtuale del </a:t>
            </a:r>
            <a:r>
              <a:rPr lang="it-IT" dirty="0"/>
              <a:t>T</a:t>
            </a:r>
            <a:r>
              <a:rPr lang="it-IT" dirty="0" smtClean="0"/>
              <a:t>evere.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0670" y="2399695"/>
            <a:ext cx="4718304" cy="498051"/>
          </a:xfrm>
        </p:spPr>
        <p:txBody>
          <a:bodyPr/>
          <a:lstStyle/>
          <a:p>
            <a:r>
              <a:rPr lang="it-IT" dirty="0" smtClean="0"/>
              <a:t>Museo virtuale del </a:t>
            </a:r>
            <a:r>
              <a:rPr lang="it-IT" dirty="0"/>
              <a:t>T</a:t>
            </a:r>
            <a:r>
              <a:rPr lang="it-IT" dirty="0" smtClean="0"/>
              <a:t>evere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3435" y="3335628"/>
            <a:ext cx="4718304" cy="2897747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E’ del periodo 2010/2014</a:t>
            </a:r>
          </a:p>
          <a:p>
            <a:r>
              <a:rPr lang="it-IT" dirty="0" smtClean="0"/>
              <a:t>E’ in Italiano ed in Inglese</a:t>
            </a:r>
          </a:p>
          <a:p>
            <a:r>
              <a:rPr lang="it-IT" dirty="0" smtClean="0"/>
              <a:t>Ci sono </a:t>
            </a:r>
            <a:r>
              <a:rPr lang="it-IT" dirty="0" err="1" smtClean="0"/>
              <a:t>iper</a:t>
            </a:r>
            <a:r>
              <a:rPr lang="it-IT" dirty="0" smtClean="0"/>
              <a:t> link e pdf</a:t>
            </a:r>
          </a:p>
          <a:p>
            <a:r>
              <a:rPr lang="it-IT" dirty="0" smtClean="0"/>
              <a:t>Compare nome e foto del ricercatore</a:t>
            </a:r>
          </a:p>
          <a:p>
            <a:r>
              <a:rPr lang="it-IT" dirty="0" smtClean="0"/>
              <a:t>Ha una bibliografia aggiornata fino al 2014</a:t>
            </a:r>
          </a:p>
          <a:p>
            <a:r>
              <a:rPr lang="it-IT" dirty="0" smtClean="0"/>
              <a:t>Fa collegamenti con progetti simili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978794" y="2399695"/>
            <a:ext cx="5201876" cy="935933"/>
          </a:xfrm>
        </p:spPr>
        <p:txBody>
          <a:bodyPr/>
          <a:lstStyle/>
          <a:p>
            <a:r>
              <a:rPr lang="it-IT" dirty="0" smtClean="0"/>
              <a:t>Museo virtuale di Roma e del </a:t>
            </a:r>
            <a:r>
              <a:rPr lang="it-IT" dirty="0"/>
              <a:t>L</a:t>
            </a:r>
            <a:r>
              <a:rPr lang="it-IT" dirty="0" smtClean="0"/>
              <a:t>azio antico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1295400" y="3335628"/>
            <a:ext cx="4718304" cy="2897747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E’ del periodo 2010/2014</a:t>
            </a:r>
          </a:p>
          <a:p>
            <a:r>
              <a:rPr lang="it-IT" dirty="0" smtClean="0"/>
              <a:t>E’ proposto solo in Italiano</a:t>
            </a:r>
          </a:p>
          <a:p>
            <a:r>
              <a:rPr lang="it-IT" dirty="0" smtClean="0"/>
              <a:t>Ci sono link</a:t>
            </a:r>
          </a:p>
          <a:p>
            <a:r>
              <a:rPr lang="it-IT" dirty="0" smtClean="0"/>
              <a:t>Non compare il nome del ricercatore</a:t>
            </a:r>
          </a:p>
          <a:p>
            <a:r>
              <a:rPr lang="it-IT" dirty="0" smtClean="0"/>
              <a:t>Non è aggiornato</a:t>
            </a:r>
          </a:p>
          <a:p>
            <a:r>
              <a:rPr lang="it-IT" dirty="0" smtClean="0"/>
              <a:t>Non fa collegamenti a progetti simili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40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  <p:bldP spid="7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656824"/>
            <a:ext cx="9601196" cy="901520"/>
          </a:xfrm>
        </p:spPr>
        <p:txBody>
          <a:bodyPr/>
          <a:lstStyle/>
          <a:p>
            <a:r>
              <a:rPr lang="it-IT" dirty="0" smtClean="0"/>
              <a:t>Museo Virtuale del Tevere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1" y="1430087"/>
            <a:ext cx="6219874" cy="320630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67" y="3804821"/>
            <a:ext cx="6202241" cy="235128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72" y="1903445"/>
            <a:ext cx="3592684" cy="225959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1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0913" y="540914"/>
            <a:ext cx="112432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u="sng" dirty="0" smtClean="0">
                <a:latin typeface="Garamond" panose="02020404030301010803" pitchFamily="18" charset="0"/>
              </a:rPr>
              <a:t>Il nostro Progetto:</a:t>
            </a:r>
          </a:p>
          <a:p>
            <a:endParaRPr lang="it-IT" altLang="it-IT" sz="2000" dirty="0" smtClean="0">
              <a:latin typeface="Garamond" panose="02020404030301010803" pitchFamily="18" charset="0"/>
            </a:endParaRPr>
          </a:p>
          <a:p>
            <a:r>
              <a:rPr lang="it-IT" altLang="it-IT" sz="2400" dirty="0" smtClean="0">
                <a:latin typeface="Garamond" panose="02020404030301010803" pitchFamily="18" charset="0"/>
              </a:rPr>
              <a:t>Dati monitoraggio:</a:t>
            </a:r>
          </a:p>
          <a:p>
            <a:endParaRPr lang="it-IT" altLang="it-IT" sz="2000" b="1" dirty="0" smtClean="0">
              <a:latin typeface="Garamond" panose="02020404030301010803" pitchFamily="18" charset="0"/>
            </a:endParaRPr>
          </a:p>
          <a:p>
            <a:pPr>
              <a:buClr>
                <a:srgbClr val="000066"/>
              </a:buClr>
            </a:pPr>
            <a:r>
              <a:rPr lang="it-IT" altLang="it-IT" sz="2400" b="1" dirty="0" smtClean="0">
                <a:latin typeface="Garamond" panose="02020404030301010803" pitchFamily="18" charset="0"/>
              </a:rPr>
              <a:t>Codici Progetto: A0017P0201 – CUP F87I10000490007</a:t>
            </a:r>
          </a:p>
          <a:p>
            <a:pPr>
              <a:buClr>
                <a:srgbClr val="000066"/>
              </a:buClr>
            </a:pPr>
            <a:endParaRPr lang="it-IT" altLang="it-IT" sz="2000" b="1" dirty="0" smtClean="0">
              <a:latin typeface="Garamond" panose="02020404030301010803" pitchFamily="18" charset="0"/>
            </a:endParaRPr>
          </a:p>
          <a:p>
            <a:pPr>
              <a:buClr>
                <a:srgbClr val="000066"/>
              </a:buClr>
            </a:pPr>
            <a:r>
              <a:rPr lang="it-IT" altLang="it-IT" sz="2000" b="1" dirty="0" smtClean="0">
                <a:latin typeface="Garamond" panose="02020404030301010803" pitchFamily="18" charset="0"/>
              </a:rPr>
              <a:t>T</a:t>
            </a:r>
            <a:r>
              <a:rPr lang="it-IT" altLang="it-IT" sz="2400" b="1" dirty="0" smtClean="0">
                <a:latin typeface="Garamond" panose="02020404030301010803" pitchFamily="18" charset="0"/>
              </a:rPr>
              <a:t>itolo: Museo virtuale delle città e dei territori del Lazio antico – </a:t>
            </a:r>
            <a:r>
              <a:rPr lang="it-IT" altLang="it-IT" sz="2400" b="1" dirty="0">
                <a:latin typeface="Garamond" panose="02020404030301010803" pitchFamily="18" charset="0"/>
              </a:rPr>
              <a:t>http://www.muvilazio.com</a:t>
            </a:r>
            <a:r>
              <a:rPr lang="it-IT" altLang="it-IT" sz="2400" b="1" dirty="0" smtClean="0">
                <a:latin typeface="Garamond" panose="02020404030301010803" pitchFamily="18" charset="0"/>
              </a:rPr>
              <a:t>/</a:t>
            </a:r>
          </a:p>
          <a:p>
            <a:pPr>
              <a:buClr>
                <a:srgbClr val="000066"/>
              </a:buClr>
            </a:pPr>
            <a:endParaRPr lang="it-IT" altLang="it-IT" sz="2000" b="1" dirty="0" smtClean="0">
              <a:latin typeface="Garamond" panose="02020404030301010803" pitchFamily="18" charset="0"/>
            </a:endParaRPr>
          </a:p>
          <a:p>
            <a:pPr>
              <a:buClr>
                <a:srgbClr val="000066"/>
              </a:buClr>
            </a:pPr>
            <a:r>
              <a:rPr lang="it-IT" altLang="it-IT" sz="2400" b="1" dirty="0" smtClean="0">
                <a:latin typeface="Garamond" panose="02020404030301010803" pitchFamily="18" charset="0"/>
              </a:rPr>
              <a:t>Dati finanziari e procedurali:</a:t>
            </a:r>
          </a:p>
          <a:p>
            <a:pPr lvl="1"/>
            <a:r>
              <a:rPr lang="it-IT" altLang="it-IT" sz="2000" b="1" u="sng" dirty="0" smtClean="0">
                <a:latin typeface="Garamond" panose="02020404030301010803" pitchFamily="18" charset="0"/>
              </a:rPr>
              <a:t>Progetto concluso </a:t>
            </a:r>
            <a:r>
              <a:rPr lang="it-IT" altLang="it-IT" sz="2000" dirty="0" smtClean="0">
                <a:latin typeface="Garamond" panose="02020404030301010803" pitchFamily="18" charset="0"/>
              </a:rPr>
              <a:t>con erogazione del saldo il 22/7/2013 (contributo erogato 124.144,63, 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costo complessivo 206.907,72</a:t>
            </a:r>
            <a:r>
              <a:rPr lang="it-IT" altLang="it-IT" sz="2000" dirty="0" smtClean="0">
                <a:latin typeface="Garamond" panose="02020404030301010803" pitchFamily="18" charset="0"/>
              </a:rPr>
              <a:t>). </a:t>
            </a:r>
          </a:p>
          <a:p>
            <a:pPr lvl="1"/>
            <a:endParaRPr lang="it-IT" altLang="it-IT" sz="1600" dirty="0" smtClean="0">
              <a:latin typeface="Garamond" panose="02020404030301010803" pitchFamily="18" charset="0"/>
            </a:endParaRPr>
          </a:p>
          <a:p>
            <a:pPr lvl="1"/>
            <a:r>
              <a:rPr lang="it-IT" altLang="it-IT" sz="2000" b="1" u="sng" dirty="0" smtClean="0">
                <a:latin typeface="Garamond" panose="02020404030301010803" pitchFamily="18" charset="0"/>
              </a:rPr>
              <a:t>Bando di riferimento: </a:t>
            </a:r>
            <a:r>
              <a:rPr lang="it-IT" altLang="it-IT" sz="2000" dirty="0" smtClean="0">
                <a:latin typeface="Garamond" panose="02020404030301010803" pitchFamily="18" charset="0"/>
              </a:rPr>
              <a:t>Bando RSI pubblicato il 6/6/2009, progetto approvato con graduatoria pubblicata sul BURL n. 35 </a:t>
            </a:r>
            <a:r>
              <a:rPr lang="it-IT" altLang="it-IT" sz="2000" dirty="0" err="1" smtClean="0">
                <a:latin typeface="Garamond" panose="02020404030301010803" pitchFamily="18" charset="0"/>
              </a:rPr>
              <a:t>pt</a:t>
            </a:r>
            <a:r>
              <a:rPr lang="it-IT" altLang="it-IT" sz="2000" dirty="0" smtClean="0">
                <a:latin typeface="Garamond" panose="02020404030301010803" pitchFamily="18" charset="0"/>
              </a:rPr>
              <a:t>. I del 21/9/2010.</a:t>
            </a:r>
          </a:p>
          <a:p>
            <a:pPr lvl="1"/>
            <a:endParaRPr lang="it-IT" altLang="it-IT" sz="1600" dirty="0" smtClean="0">
              <a:latin typeface="Garamond" panose="02020404030301010803" pitchFamily="18" charset="0"/>
            </a:endParaRPr>
          </a:p>
          <a:p>
            <a:pPr lvl="1"/>
            <a:r>
              <a:rPr lang="it-IT" altLang="it-IT" sz="2000" b="1" u="sng" dirty="0" smtClean="0">
                <a:latin typeface="Garamond" panose="02020404030301010803" pitchFamily="18" charset="0"/>
              </a:rPr>
              <a:t>Beneficiario</a:t>
            </a:r>
            <a:r>
              <a:rPr lang="it-IT" altLang="it-IT" sz="2000" dirty="0" smtClean="0">
                <a:latin typeface="Garamond" panose="02020404030301010803" pitchFamily="18" charset="0"/>
              </a:rPr>
              <a:t>: 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FIT </a:t>
            </a:r>
            <a:r>
              <a:rPr lang="it-IT" altLang="it-IT" sz="2000" b="1" dirty="0" err="1" smtClean="0">
                <a:latin typeface="Garamond" panose="02020404030301010803" pitchFamily="18" charset="0"/>
              </a:rPr>
              <a:t>Consulting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 </a:t>
            </a:r>
            <a:r>
              <a:rPr lang="it-IT" altLang="it-IT" sz="2000" dirty="0" smtClean="0">
                <a:latin typeface="Garamond" panose="02020404030301010803" pitchFamily="18" charset="0"/>
              </a:rPr>
              <a:t>e 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Archi Web </a:t>
            </a:r>
            <a:r>
              <a:rPr lang="it-IT" altLang="it-IT" sz="2000" b="1" dirty="0" err="1" smtClean="0">
                <a:latin typeface="Garamond" panose="02020404030301010803" pitchFamily="18" charset="0"/>
              </a:rPr>
              <a:t>srl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 </a:t>
            </a:r>
            <a:r>
              <a:rPr lang="it-IT" altLang="it-IT" sz="2000" dirty="0" smtClean="0">
                <a:latin typeface="Garamond" panose="02020404030301010803" pitchFamily="18" charset="0"/>
              </a:rPr>
              <a:t>- sedi operative in Roma, via Lavinio 15 e Via dei Volsci 122</a:t>
            </a:r>
          </a:p>
        </p:txBody>
      </p:sp>
    </p:spTree>
    <p:extLst>
      <p:ext uri="{BB962C8B-B14F-4D97-AF65-F5344CB8AC3E}">
        <p14:creationId xmlns:p14="http://schemas.microsoft.com/office/powerpoint/2010/main" val="11000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965916" y="1043189"/>
            <a:ext cx="10148552" cy="4997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Riflessioni :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dirty="0" smtClean="0"/>
              <a:t>Adriana </a:t>
            </a:r>
            <a:r>
              <a:rPr lang="it-IT" dirty="0" err="1" smtClean="0"/>
              <a:t>Calì</a:t>
            </a:r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dirty="0" smtClean="0"/>
              <a:t>ci ha fatto vedere un sito dove c’è il censimento di tutti i musei virtuali delle scuole. (http</a:t>
            </a:r>
            <a:r>
              <a:rPr lang="it-IT" dirty="0"/>
              <a:t>://</a:t>
            </a:r>
            <a:r>
              <a:rPr lang="it-IT" dirty="0" smtClean="0"/>
              <a:t>www.fno.org/</a:t>
            </a:r>
            <a:r>
              <a:rPr lang="it-IT" dirty="0" err="1" smtClean="0"/>
              <a:t>museum</a:t>
            </a:r>
            <a:r>
              <a:rPr lang="it-IT" dirty="0" smtClean="0"/>
              <a:t>/list.html) 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 Noi vorremmo che il   museo da noi analizzato, possa far parte di quel sito e che possa essere utile per tutti!!!!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67" y="4204702"/>
            <a:ext cx="3877633" cy="335519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73" y="1184856"/>
            <a:ext cx="1444550" cy="168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48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25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056068" y="1004552"/>
            <a:ext cx="10148552" cy="4997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Riflessioni e Ringraziamenti: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dirty="0" smtClean="0"/>
              <a:t>Ci riserviamo di conclude la nostra ricerca attraverso un colloquio con l’ente che ha progettato il Museo. virtuale. Abbiamo ricevuto in questi giorni un contatto e arrivati a questo punto è l’ultimo tassello che manca che al nostro lavoro.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Ringraziamo  Adriana </a:t>
            </a:r>
            <a:r>
              <a:rPr lang="it-IT" dirty="0" err="1" smtClean="0"/>
              <a:t>Calì</a:t>
            </a:r>
            <a:r>
              <a:rPr lang="it-IT" dirty="0" smtClean="0"/>
              <a:t> per la minuziosa analisi del progetto, per il tempo che ci ha dedicato, per la disponibilità e la professionalità dimostrata.</a:t>
            </a:r>
          </a:p>
          <a:p>
            <a:pPr algn="ctr"/>
            <a:r>
              <a:rPr lang="it-IT" dirty="0" smtClean="0"/>
              <a:t>La </a:t>
            </a:r>
            <a:r>
              <a:rPr lang="it-IT" dirty="0" err="1" smtClean="0"/>
              <a:t>terzah</a:t>
            </a:r>
            <a:r>
              <a:rPr lang="it-IT" dirty="0" smtClean="0"/>
              <a:t> del Liceo Machiavelli di Roma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41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631066"/>
            <a:ext cx="9601196" cy="1107582"/>
          </a:xfrm>
        </p:spPr>
        <p:txBody>
          <a:bodyPr>
            <a:normAutofit/>
          </a:bodyPr>
          <a:lstStyle/>
          <a:p>
            <a:r>
              <a:rPr lang="it-IT" dirty="0" smtClean="0"/>
              <a:t>DOMANDE a cui vogliamo dare risposta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65915" y="1983347"/>
            <a:ext cx="10187189" cy="43530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Come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nata  l’idea della r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ealizzazione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Museo Virtuale?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è rivolto il progetto?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attivo in questo momento il museo virtuale (cioè è usato)?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mai stato attivo (cioè è mai stato usato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Se attivo è possibile sapere quante visite riceve giornalmente, settimanalmente, mensilmente?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Viene aggiornato?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Ha un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up? (controlli periodici programmati)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Il progetto ha una dimensione internazionale?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12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9402" y="888642"/>
            <a:ext cx="9581883" cy="509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Che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di impatto ha avuto sul territorio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Il costo è giusto? 206.907,72 euro (costo complessivo) 124.144,63 euro (fondo erogato)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mai sono tornati indietro alla comunità europea 185.053 euro?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mai le date presunte di inizio e fine  erano 23 febbraio 2011 e 22 febbraio 2013, invece l ‘inizio è stato 16 dicembre 2010 e si è  concluso il 21 giugno 2012?</a:t>
            </a:r>
          </a:p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sono troppi 16 mesi per creare un museo virtuale? </a:t>
            </a:r>
          </a:p>
          <a:p>
            <a:pPr marL="0" lv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ha rispettato le vostre aspettative, cioè secondo voi avete creato un buon prodotto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it-IT" dirty="0"/>
          </a:p>
          <a:p>
            <a:pPr marL="0" lvl="0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363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888642" y="875763"/>
            <a:ext cx="10200068" cy="5125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Per quanto riguarda: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 RACCOGLIERE LE INFORMAZIONI DIRETTAMENTE SUL CAMPO cioè esplorare il territorio per vedere lo stato del progetto, per noi è stato estremamente facile perché:</a:t>
            </a: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il progetto che abbiamo scelto è concluso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Il progetto consiste nella realizzazione di un museo virtuale, è quindi accessibile a tutti basta avere un computer e la linea  </a:t>
            </a:r>
            <a:r>
              <a:rPr lang="it-IT" altLang="it-IT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http://www.muvilazio.com/</a:t>
            </a:r>
          </a:p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96" y="91896"/>
            <a:ext cx="1219200" cy="299085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4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" y="464233"/>
            <a:ext cx="11319826" cy="5905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888642" y="875763"/>
            <a:ext cx="10200068" cy="5125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quello invece che per noi è stato estremamente difficile è riuscire ad avere contatti con i protagonisti del progetto cioè i soggetti beneficiari del contributo:</a:t>
            </a: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chemeClr val="tx1"/>
                </a:solidFill>
              </a:rPr>
              <a:t>L’Ente che l’ha progettato: Archi web </a:t>
            </a:r>
            <a:r>
              <a:rPr lang="it-IT" sz="2800" b="1" dirty="0" err="1" smtClean="0">
                <a:solidFill>
                  <a:schemeClr val="tx1"/>
                </a:solidFill>
              </a:rPr>
              <a:t>srl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chemeClr val="tx1"/>
                </a:solidFill>
              </a:rPr>
              <a:t>L’Ente che ha coordinato e gestito la parte finanziaria: </a:t>
            </a:r>
            <a:r>
              <a:rPr lang="it-IT" sz="2800" b="1" dirty="0" err="1" smtClean="0">
                <a:solidFill>
                  <a:schemeClr val="tx1"/>
                </a:solidFill>
              </a:rPr>
              <a:t>Fit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Consulting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srl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106" y="485909"/>
            <a:ext cx="1209675" cy="29527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6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632329"/>
            <a:ext cx="11217139" cy="547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498400"/>
            <a:ext cx="10315977" cy="57999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91673" y="1287887"/>
            <a:ext cx="203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ENTE PROGETTUALE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2240148" y="1053739"/>
            <a:ext cx="349282" cy="81136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1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93982" y="734096"/>
            <a:ext cx="4597759" cy="1029667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996600"/>
            <a:ext cx="5923157" cy="4942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73" y="1918953"/>
            <a:ext cx="5666094" cy="3850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15155" y="106541"/>
            <a:ext cx="381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ENTE DI COORDINAMENTO E GESTIONE FINANZIARIA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2331076" y="734096"/>
            <a:ext cx="437882" cy="18545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2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1259</Words>
  <Application>Microsoft Office PowerPoint</Application>
  <PresentationFormat>Widescreen</PresentationFormat>
  <Paragraphs>159</Paragraphs>
  <Slides>33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Garamond</vt:lpstr>
      <vt:lpstr>Times New Roman</vt:lpstr>
      <vt:lpstr>Organico</vt:lpstr>
      <vt:lpstr>A Scuola di Open Coesione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Incontro a Lazio Innova:  Giovedì 31 Marzo 2016 Odg:</vt:lpstr>
      <vt:lpstr>LUCI ED OMBRE DI UN PROGETTO </vt:lpstr>
      <vt:lpstr>Presentazione standard di PowerPoint</vt:lpstr>
      <vt:lpstr>Ipotesi di risposte:</vt:lpstr>
      <vt:lpstr>LUCI ED OMBRE DI UN PROGETTO </vt:lpstr>
      <vt:lpstr>Presentazione standard di PowerPoint</vt:lpstr>
      <vt:lpstr>Ipotesi di risposte: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Adriana ci propone un confronto con altri musei virtuali</vt:lpstr>
      <vt:lpstr>Comparazione tra due musei virtuali : Museo virtuale di Roma e del Lazio antico Museo virtuale del Tevere.</vt:lpstr>
      <vt:lpstr>Museo Virtuale del Tevere</vt:lpstr>
      <vt:lpstr>Presentazione standard di PowerPoint</vt:lpstr>
      <vt:lpstr>Presentazione standard di PowerPoint</vt:lpstr>
      <vt:lpstr>DOMANDE a cui vogliamo dare risposta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Scuola di Open Coesione</dc:title>
  <dc:creator>francesco</dc:creator>
  <cp:lastModifiedBy>francesco</cp:lastModifiedBy>
  <cp:revision>17</cp:revision>
  <cp:lastPrinted>2016-04-03T08:25:25Z</cp:lastPrinted>
  <dcterms:created xsi:type="dcterms:W3CDTF">2016-03-31T18:09:03Z</dcterms:created>
  <dcterms:modified xsi:type="dcterms:W3CDTF">2016-04-04T19:07:05Z</dcterms:modified>
</cp:coreProperties>
</file>