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Robo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bold.fntdata"/><Relationship Id="rId6" Type="http://schemas.openxmlformats.org/officeDocument/2006/relationships/slide" Target="slides/slide2.xml"/><Relationship Id="rId18"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it">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it"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4.png"/><Relationship Id="rId5" Type="http://schemas.openxmlformats.org/officeDocument/2006/relationships/image" Target="../media/image05.png"/><Relationship Id="rId6" Type="http://schemas.openxmlformats.org/officeDocument/2006/relationships/image" Target="../media/image09.png"/><Relationship Id="rId7" Type="http://schemas.openxmlformats.org/officeDocument/2006/relationships/image" Target="../media/image07.png"/><Relationship Id="rId8"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265500" y="682225"/>
            <a:ext cx="4045200" cy="2576100"/>
          </a:xfrm>
          <a:prstGeom prst="rect">
            <a:avLst/>
          </a:prstGeom>
        </p:spPr>
        <p:txBody>
          <a:bodyPr anchorCtr="0" anchor="b" bIns="91425" lIns="91425" rIns="91425" tIns="91425">
            <a:noAutofit/>
          </a:bodyPr>
          <a:lstStyle/>
          <a:p>
            <a:pPr lvl="0" rtl="0" algn="l">
              <a:spcBef>
                <a:spcPts val="0"/>
              </a:spcBef>
              <a:buNone/>
            </a:pPr>
            <a:r>
              <a:t/>
            </a:r>
            <a:endParaRPr/>
          </a:p>
          <a:p>
            <a:pPr lvl="0" algn="l">
              <a:spcBef>
                <a:spcPts val="0"/>
              </a:spcBef>
              <a:buNone/>
            </a:pPr>
            <a:r>
              <a:rPr lang="it"/>
              <a:t>Il progetto in dettaglio.</a:t>
            </a:r>
          </a:p>
        </p:txBody>
      </p:sp>
      <p:pic>
        <p:nvPicPr>
          <p:cNvPr id="86" name="Shape 86"/>
          <p:cNvPicPr preferRelativeResize="0"/>
          <p:nvPr/>
        </p:nvPicPr>
        <p:blipFill>
          <a:blip r:embed="rId3">
            <a:alphaModFix/>
          </a:blip>
          <a:stretch>
            <a:fillRect/>
          </a:stretch>
        </p:blipFill>
        <p:spPr>
          <a:xfrm>
            <a:off x="7263500" y="1892950"/>
            <a:ext cx="1177875" cy="1337999"/>
          </a:xfrm>
          <a:prstGeom prst="rect">
            <a:avLst/>
          </a:prstGeom>
          <a:noFill/>
          <a:ln>
            <a:noFill/>
          </a:ln>
        </p:spPr>
      </p:pic>
      <p:pic>
        <p:nvPicPr>
          <p:cNvPr id="87" name="Shape 87"/>
          <p:cNvPicPr preferRelativeResize="0"/>
          <p:nvPr/>
        </p:nvPicPr>
        <p:blipFill>
          <a:blip r:embed="rId4">
            <a:alphaModFix/>
          </a:blip>
          <a:stretch>
            <a:fillRect/>
          </a:stretch>
        </p:blipFill>
        <p:spPr>
          <a:xfrm>
            <a:off x="6418324" y="150700"/>
            <a:ext cx="1079375" cy="1337999"/>
          </a:xfrm>
          <a:prstGeom prst="rect">
            <a:avLst/>
          </a:prstGeom>
          <a:noFill/>
          <a:ln>
            <a:noFill/>
          </a:ln>
        </p:spPr>
      </p:pic>
      <p:pic>
        <p:nvPicPr>
          <p:cNvPr id="88" name="Shape 88"/>
          <p:cNvPicPr preferRelativeResize="0"/>
          <p:nvPr/>
        </p:nvPicPr>
        <p:blipFill>
          <a:blip r:embed="rId5">
            <a:alphaModFix/>
          </a:blip>
          <a:stretch>
            <a:fillRect/>
          </a:stretch>
        </p:blipFill>
        <p:spPr>
          <a:xfrm>
            <a:off x="7913562" y="3498987"/>
            <a:ext cx="1018250" cy="1338000"/>
          </a:xfrm>
          <a:prstGeom prst="rect">
            <a:avLst/>
          </a:prstGeom>
          <a:noFill/>
          <a:ln>
            <a:noFill/>
          </a:ln>
        </p:spPr>
      </p:pic>
      <p:pic>
        <p:nvPicPr>
          <p:cNvPr id="89" name="Shape 89"/>
          <p:cNvPicPr preferRelativeResize="0"/>
          <p:nvPr/>
        </p:nvPicPr>
        <p:blipFill>
          <a:blip r:embed="rId6">
            <a:alphaModFix/>
          </a:blip>
          <a:stretch>
            <a:fillRect/>
          </a:stretch>
        </p:blipFill>
        <p:spPr>
          <a:xfrm>
            <a:off x="6479450" y="3523212"/>
            <a:ext cx="1018250" cy="1289575"/>
          </a:xfrm>
          <a:prstGeom prst="rect">
            <a:avLst/>
          </a:prstGeom>
          <a:noFill/>
          <a:ln>
            <a:noFill/>
          </a:ln>
        </p:spPr>
      </p:pic>
      <p:pic>
        <p:nvPicPr>
          <p:cNvPr id="90" name="Shape 90"/>
          <p:cNvPicPr preferRelativeResize="0"/>
          <p:nvPr/>
        </p:nvPicPr>
        <p:blipFill>
          <a:blip r:embed="rId7">
            <a:alphaModFix/>
          </a:blip>
          <a:stretch>
            <a:fillRect/>
          </a:stretch>
        </p:blipFill>
        <p:spPr>
          <a:xfrm>
            <a:off x="4867275" y="3474300"/>
            <a:ext cx="1079375" cy="1289574"/>
          </a:xfrm>
          <a:prstGeom prst="rect">
            <a:avLst/>
          </a:prstGeom>
          <a:noFill/>
          <a:ln>
            <a:noFill/>
          </a:ln>
        </p:spPr>
      </p:pic>
      <p:pic>
        <p:nvPicPr>
          <p:cNvPr id="91" name="Shape 91"/>
          <p:cNvPicPr preferRelativeResize="0"/>
          <p:nvPr/>
        </p:nvPicPr>
        <p:blipFill>
          <a:blip r:embed="rId8">
            <a:alphaModFix/>
          </a:blip>
          <a:stretch>
            <a:fillRect/>
          </a:stretch>
        </p:blipFill>
        <p:spPr>
          <a:xfrm>
            <a:off x="5559750" y="1863812"/>
            <a:ext cx="1018250" cy="13962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Cercemaggiore.</a:t>
            </a:r>
          </a:p>
        </p:txBody>
      </p:sp>
      <p:sp>
        <p:nvSpPr>
          <p:cNvPr id="143" name="Shape 14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it" sz="2400">
                <a:solidFill>
                  <a:srgbClr val="1C4587"/>
                </a:solidFill>
                <a:latin typeface="Arial"/>
                <a:ea typeface="Arial"/>
                <a:cs typeface="Arial"/>
                <a:sym typeface="Arial"/>
              </a:rPr>
              <a:t>Il comune di Cercemaggiore, che ha un importo totale di 30.000,00, ha l’obiettivo di installare un sistema di video sorveglianza permanente con l’installazione di videocamere a circuito chiuso che verranno ubicate nei punti strategici per monitorare il territorio e contrastare il fenomeno di abbandono rifiuti.</a:t>
            </a:r>
          </a:p>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50" name="Shape 150"/>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Campolieto.</a:t>
            </a:r>
          </a:p>
        </p:txBody>
      </p:sp>
      <p:sp>
        <p:nvSpPr>
          <p:cNvPr id="156" name="Shape 15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it" sz="2400">
                <a:solidFill>
                  <a:schemeClr val="dk1"/>
                </a:solidFill>
                <a:latin typeface="Arial"/>
                <a:ea typeface="Arial"/>
                <a:cs typeface="Arial"/>
                <a:sym typeface="Arial"/>
              </a:rPr>
              <a:t>Il comune di Campolieto, che ha un importo totale di 72.393,66,  ha come obbiettivo quello di potenziare il centro di raccolta comunale attrezzandolo per il posizionamento dei cassoni scarrabili.</a:t>
            </a:r>
          </a:p>
          <a:p>
            <a:pPr lv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63" name="Shape 163"/>
          <p:cNvPicPr preferRelativeResize="0"/>
          <p:nvPr/>
        </p:nvPicPr>
        <p:blipFill rotWithShape="1">
          <a:blip r:embed="rId3">
            <a:alphaModFix/>
          </a:blip>
          <a:srcRect b="0" l="0" r="0" t="0"/>
          <a:stretch/>
        </p:blipFill>
        <p:spPr>
          <a:xfrm>
            <a:off x="-125" y="0"/>
            <a:ext cx="9144000" cy="5143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Jelsi.</a:t>
            </a:r>
          </a:p>
        </p:txBody>
      </p:sp>
      <p:sp>
        <p:nvSpPr>
          <p:cNvPr id="97" name="Shape 97"/>
          <p:cNvSpPr txBox="1"/>
          <p:nvPr/>
        </p:nvSpPr>
        <p:spPr>
          <a:xfrm>
            <a:off x="239250" y="1079350"/>
            <a:ext cx="8665500" cy="2647500"/>
          </a:xfrm>
          <a:prstGeom prst="rect">
            <a:avLst/>
          </a:prstGeom>
          <a:noFill/>
          <a:ln>
            <a:noFill/>
          </a:ln>
        </p:spPr>
        <p:txBody>
          <a:bodyPr anchorCtr="0" anchor="t" bIns="91425" lIns="91425" rIns="91425" tIns="91425">
            <a:noAutofit/>
          </a:bodyPr>
          <a:lstStyle/>
          <a:p>
            <a:pPr lvl="0" rtl="0">
              <a:lnSpc>
                <a:spcPct val="115000"/>
              </a:lnSpc>
              <a:spcBef>
                <a:spcPts val="1800"/>
              </a:spcBef>
              <a:spcAft>
                <a:spcPts val="600"/>
              </a:spcAft>
              <a:buNone/>
            </a:pPr>
            <a:r>
              <a:rPr lang="it" sz="1800">
                <a:solidFill>
                  <a:srgbClr val="1C4587"/>
                </a:solidFill>
              </a:rPr>
              <a:t>Attualmente Il comune di Jelsi effettua la raccolta differenziata porta a porta ( per le utenze nel centro abitato e zone assimilabili) e con isole di prossimità (per utenze fuori del centro abitato). Il progetto che ha un  importo totale di 110.568,00, consiste nel realizzare un centro di raccolta comunale “satellite” di tipologia C. La superficie lorda dell’isola è di circa 210 mq e  verrà pavimentata con battuto di cemento ad alta resistenza. Lungo tutto il suo perimetro verrà piantumata una siepe di lauro cerasus finalizzata alla riduzione dell’impatto ambientale e sarà recintata con rete metallica avente altezza non inferiore a 2,00m. L’isola sarà  inoltre dotata di un sistema di videosorveglianza.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0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b="0" l="0" r="0" t="0"/>
          <a:stretch/>
        </p:blipFill>
        <p:spPr>
          <a:xfrm>
            <a:off x="-150" y="0"/>
            <a:ext cx="9144000"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Gildone.</a:t>
            </a:r>
          </a:p>
        </p:txBody>
      </p:sp>
      <p:sp>
        <p:nvSpPr>
          <p:cNvPr id="108" name="Shape 10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it" sz="2400">
                <a:solidFill>
                  <a:srgbClr val="1C4587"/>
                </a:solidFill>
                <a:latin typeface="Arial"/>
                <a:ea typeface="Arial"/>
                <a:cs typeface="Arial"/>
                <a:sym typeface="Arial"/>
              </a:rPr>
              <a:t>Il progetto del comune di Gildone, che ha un importo totale di 28.116,00 euro, ha l’obiettivo di realizzare un’ isola ecologica, la quale costituirà un luogo di raccolta per le diverse tipologie di rifiuti, senza trattamenti preventivi e a servizio dell’utenza secondo orari prestabiliti.</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b="0" l="0" r="0" t="0"/>
          <a:stretch/>
        </p:blipFill>
        <p:spPr>
          <a:xfrm>
            <a:off x="-125" y="0"/>
            <a:ext cx="9144000" cy="5254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San Giovanni in Galdo.</a:t>
            </a:r>
          </a:p>
        </p:txBody>
      </p:sp>
      <p:sp>
        <p:nvSpPr>
          <p:cNvPr id="119" name="Shape 11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it" sz="2400">
                <a:solidFill>
                  <a:schemeClr val="dk1"/>
                </a:solidFill>
                <a:latin typeface="Arial"/>
                <a:ea typeface="Arial"/>
                <a:cs typeface="Arial"/>
                <a:sym typeface="Arial"/>
              </a:rPr>
              <a:t>Il progetto del comune di San Giovanni in Galdo, che ha un importo  totale di 20.559,00 euro , ha l’obiettivo di potenziare il servizio di raccolta all’interno del centro abitato di un centro di raccolta comunale destinato ad accogliere il rifiuto differenziato.</a:t>
            </a:r>
          </a:p>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25" name="Shape 12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26" name="Shape 12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it"/>
              <a:t>Progetto comune di Campodipietra.</a:t>
            </a:r>
          </a:p>
        </p:txBody>
      </p:sp>
      <p:sp>
        <p:nvSpPr>
          <p:cNvPr id="132" name="Shape 13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spcAft>
                <a:spcPts val="0"/>
              </a:spcAft>
              <a:buNone/>
            </a:pPr>
            <a:r>
              <a:rPr lang="it" sz="2400">
                <a:solidFill>
                  <a:srgbClr val="1C4587"/>
                </a:solidFill>
                <a:latin typeface="Arial"/>
                <a:ea typeface="Arial"/>
                <a:cs typeface="Arial"/>
                <a:sym typeface="Arial"/>
              </a:rPr>
              <a:t>Il progetto del comune di Campodipietra, che ha un importo totale di 69.348,00 euro, ha come obbiettivo quello di allestire\potenziare\ampliare dei punti di prossimità distribuiti sul territorio a servizio delle utenza fuori dal centro abitato.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0" l="0" r="0" t="0"/>
          <a:stretch/>
        </p:blipFill>
        <p:spPr>
          <a:xfrm>
            <a:off x="-50" y="0"/>
            <a:ext cx="9144000"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